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19" r:id="rId1"/>
  </p:sldMasterIdLst>
  <p:sldIdLst>
    <p:sldId id="256" r:id="rId2"/>
    <p:sldId id="257" r:id="rId3"/>
    <p:sldId id="258" r:id="rId4"/>
    <p:sldId id="279" r:id="rId5"/>
    <p:sldId id="280" r:id="rId6"/>
    <p:sldId id="259" r:id="rId7"/>
    <p:sldId id="261" r:id="rId8"/>
    <p:sldId id="264" r:id="rId9"/>
    <p:sldId id="260" r:id="rId10"/>
    <p:sldId id="263" r:id="rId11"/>
    <p:sldId id="262" r:id="rId12"/>
    <p:sldId id="272" r:id="rId13"/>
    <p:sldId id="270" r:id="rId14"/>
    <p:sldId id="267" r:id="rId15"/>
    <p:sldId id="271" r:id="rId16"/>
    <p:sldId id="273" r:id="rId17"/>
    <p:sldId id="268" r:id="rId18"/>
    <p:sldId id="274" r:id="rId19"/>
    <p:sldId id="269" r:id="rId20"/>
    <p:sldId id="275" r:id="rId21"/>
    <p:sldId id="276" r:id="rId22"/>
    <p:sldId id="277" r:id="rId23"/>
    <p:sldId id="278" r:id="rId24"/>
    <p:sldId id="265" r:id="rId25"/>
    <p:sldId id="266" r:id="rId26"/>
    <p:sldId id="286" r:id="rId27"/>
    <p:sldId id="288" r:id="rId28"/>
    <p:sldId id="284" r:id="rId29"/>
    <p:sldId id="285" r:id="rId30"/>
    <p:sldId id="287" r:id="rId31"/>
    <p:sldId id="289" r:id="rId32"/>
    <p:sldId id="281" r:id="rId33"/>
    <p:sldId id="283" r:id="rId34"/>
    <p:sldId id="282" r:id="rId3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17C2A7E-DCC5-EDC5-B682-E0D17400997B}" v="4" dt="2025-06-04T19:13:49.446"/>
    <p1510:client id="{264F3490-E397-643E-BFD7-7CD161F16F78}" v="64" dt="2025-06-03T23:30:34.846"/>
    <p1510:client id="{D3BF41C9-D072-DD21-06F0-7C6A7C702746}" v="21" dt="2025-06-03T21:57:12.016"/>
    <p1510:client id="{3F633E5B-2FB4-4194-B623-A2368B86FB09}" v="692" dt="2025-06-04T16:16:24.395"/>
    <p1510:client id="{3E5959FE-80D9-0084-20E5-C79DA6A5A756}" v="99" dt="2025-06-04T22:41:39.804"/>
    <p1510:client id="{AA727D6B-78B0-5C71-709E-FAB57D65EAA9}" v="12" dt="2025-06-03T21:40:35.066"/>
    <p1510:client id="{59C289A8-7520-9421-A221-5782D25B3F4C}" v="160" dt="2025-06-04T20:37:01.484"/>
    <p1510:client id="{5F651870-6EA6-CB8E-B658-0DF3A0098D42}" v="17" dt="2025-06-04T17:56:16.096"/>
    <p1510:client id="{D14AFE18-51A1-5CB5-C5D8-F43286B80BAC}" v="4" dt="2025-06-05T00:18:53.891"/>
    <p1510:client id="{DDE2BA21-C5B3-3A78-4146-1CDA42C146E9}" v="252" dt="2025-06-04T02:16:04.7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1" d="100"/>
          <a:sy n="81" d="100"/>
        </p:scale>
        <p:origin x="725" y="5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ableStyles" Target="tableStyles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viewProps" Target="viewProps.xml"/><Relationship Id="rId40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3_2">
  <dgm:title val=""/>
  <dgm:desc val=""/>
  <dgm:catLst>
    <dgm:cat type="accent3" pri="112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3"/>
    </dgm:fillClrLst>
    <dgm:linClrLst meth="repeat">
      <a:schemeClr val="accent3"/>
    </dgm:linClrLst>
    <dgm:effectClrLst/>
    <dgm:txLinClrLst/>
    <dgm:txFillClrLst/>
    <dgm:txEffectClrLst/>
  </dgm:styleLbl>
  <dgm:styleLbl name="lnNode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3">
        <a:tint val="60000"/>
      </a:schemeClr>
    </dgm:fillClrLst>
    <dgm:linClrLst meth="repeat">
      <a:schemeClr val="accent3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/>
    </dgm:fillClrLst>
    <dgm:linClrLst meth="repeat">
      <a:schemeClr val="accent3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3"/>
    </dgm:fillClrLst>
    <dgm:linClrLst meth="repeat">
      <a:schemeClr val="accent3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3">
        <a:alpha val="90000"/>
        <a:tint val="40000"/>
      </a:schemeClr>
    </dgm:fillClrLst>
    <dgm:linClrLst meth="repeat">
      <a:schemeClr val="accent3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accent3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8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3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61115AC1-AAD8-4940-9F5B-5EB6D72C7D99}" type="doc">
      <dgm:prSet loTypeId="urn:microsoft.com/office/officeart/2005/8/layout/bProcess3" loCatId="process" qsTypeId="urn:microsoft.com/office/officeart/2005/8/quickstyle/simple3" qsCatId="simple" csTypeId="urn:microsoft.com/office/officeart/2005/8/colors/accent1_2" csCatId="accent1" phldr="1"/>
      <dgm:spPr/>
      <dgm:t>
        <a:bodyPr/>
        <a:lstStyle/>
        <a:p>
          <a:endParaRPr lang="zh-TW" altLang="en-US"/>
        </a:p>
      </dgm:t>
    </dgm:pt>
    <dgm:pt modelId="{461E4482-8BCB-45BD-8FC9-6A9522458618}">
      <dgm:prSet phldrT="[文字]"/>
      <dgm:spPr/>
      <dgm:t>
        <a:bodyPr/>
        <a:lstStyle/>
        <a:p>
          <a:r>
            <a:rPr lang="en-US" altLang="zh-TW"/>
            <a:t>Training examples E</a:t>
          </a:r>
          <a:endParaRPr lang="zh-TW" altLang="en-US"/>
        </a:p>
      </dgm:t>
    </dgm:pt>
    <dgm:pt modelId="{8816189D-372D-4732-AC2C-934506EF6101}" type="parTrans" cxnId="{C91D3978-81E8-486F-A7A6-359D4044FCA3}">
      <dgm:prSet/>
      <dgm:spPr/>
      <dgm:t>
        <a:bodyPr/>
        <a:lstStyle/>
        <a:p>
          <a:endParaRPr lang="zh-TW" altLang="en-US"/>
        </a:p>
      </dgm:t>
    </dgm:pt>
    <dgm:pt modelId="{046312D3-3ADA-4800-8FF6-87C520D0D45B}" type="sibTrans" cxnId="{C91D3978-81E8-486F-A7A6-359D4044FCA3}">
      <dgm:prSet/>
      <dgm:spPr/>
      <dgm:t>
        <a:bodyPr/>
        <a:lstStyle/>
        <a:p>
          <a:endParaRPr lang="zh-TW" altLang="en-US"/>
        </a:p>
      </dgm:t>
    </dgm:pt>
    <dgm:pt modelId="{73B8E98E-7110-4506-A559-357995A4E914}">
      <dgm:prSet phldrT="[文字]"/>
      <dgm:spPr/>
      <dgm:t>
        <a:bodyPr/>
        <a:lstStyle/>
        <a:p>
          <a:r>
            <a:rPr lang="en-US" altLang="zh-TW"/>
            <a:t>Extract HOG features</a:t>
          </a:r>
          <a:endParaRPr lang="zh-TW" altLang="en-US"/>
        </a:p>
      </dgm:t>
    </dgm:pt>
    <dgm:pt modelId="{F7493310-3B8A-4A17-8B94-E230332B012A}" type="parTrans" cxnId="{3F81993A-DF89-4F72-B7FD-364DB9FCC81F}">
      <dgm:prSet/>
      <dgm:spPr/>
      <dgm:t>
        <a:bodyPr/>
        <a:lstStyle/>
        <a:p>
          <a:endParaRPr lang="zh-TW" altLang="en-US"/>
        </a:p>
      </dgm:t>
    </dgm:pt>
    <dgm:pt modelId="{84E155D5-AC08-4D1E-9FFC-89F838268D6A}" type="sibTrans" cxnId="{3F81993A-DF89-4F72-B7FD-364DB9FCC81F}">
      <dgm:prSet/>
      <dgm:spPr/>
      <dgm:t>
        <a:bodyPr/>
        <a:lstStyle/>
        <a:p>
          <a:endParaRPr lang="zh-TW" altLang="en-US"/>
        </a:p>
      </dgm:t>
    </dgm:pt>
    <dgm:pt modelId="{3579E537-6976-40DE-8873-83CA9368A714}">
      <dgm:prSet phldrT="[文字]"/>
      <dgm:spPr/>
      <dgm:t>
        <a:bodyPr/>
        <a:lstStyle/>
        <a:p>
          <a:r>
            <a:rPr lang="zh-TW" altLang="en-US"/>
            <a:t>分類 </a:t>
          </a:r>
          <a:r>
            <a:rPr lang="en-US"/>
            <a:t>Positive / Negative</a:t>
          </a:r>
          <a:endParaRPr lang="zh-TW" altLang="en-US"/>
        </a:p>
      </dgm:t>
    </dgm:pt>
    <dgm:pt modelId="{168CD657-BBCF-40E5-8D06-DBB7FCB359A4}" type="parTrans" cxnId="{4293BF34-8C31-4B9D-A018-B04A444C8A3C}">
      <dgm:prSet/>
      <dgm:spPr/>
      <dgm:t>
        <a:bodyPr/>
        <a:lstStyle/>
        <a:p>
          <a:endParaRPr lang="zh-TW" altLang="en-US"/>
        </a:p>
      </dgm:t>
    </dgm:pt>
    <dgm:pt modelId="{D2D9BC83-4CAF-4709-BD0E-271C66ABAE6C}" type="sibTrans" cxnId="{4293BF34-8C31-4B9D-A018-B04A444C8A3C}">
      <dgm:prSet/>
      <dgm:spPr/>
      <dgm:t>
        <a:bodyPr/>
        <a:lstStyle/>
        <a:p>
          <a:endParaRPr lang="zh-TW" altLang="en-US"/>
        </a:p>
      </dgm:t>
    </dgm:pt>
    <dgm:pt modelId="{D9418D30-1A46-43D1-AC1D-6DC691B4C9BD}">
      <dgm:prSet/>
      <dgm:spPr/>
      <dgm:t>
        <a:bodyPr/>
        <a:lstStyle/>
        <a:p>
          <a:r>
            <a:rPr lang="en-US" altLang="zh-TW"/>
            <a:t>Train exemplar-SVM</a:t>
          </a:r>
          <a:endParaRPr lang="zh-TW" altLang="en-US"/>
        </a:p>
      </dgm:t>
    </dgm:pt>
    <dgm:pt modelId="{76A27113-1DCB-43B4-A01F-6EACA6DA28D0}" type="parTrans" cxnId="{0E6A5546-7583-4EEB-8B3D-ECB88DE8AD39}">
      <dgm:prSet/>
      <dgm:spPr/>
      <dgm:t>
        <a:bodyPr/>
        <a:lstStyle/>
        <a:p>
          <a:endParaRPr lang="zh-TW" altLang="en-US"/>
        </a:p>
      </dgm:t>
    </dgm:pt>
    <dgm:pt modelId="{13C9F53C-F78B-4691-A130-44EB110F00B5}" type="sibTrans" cxnId="{0E6A5546-7583-4EEB-8B3D-ECB88DE8AD39}">
      <dgm:prSet/>
      <dgm:spPr/>
      <dgm:t>
        <a:bodyPr/>
        <a:lstStyle/>
        <a:p>
          <a:endParaRPr lang="zh-TW" altLang="en-US"/>
        </a:p>
      </dgm:t>
    </dgm:pt>
    <dgm:pt modelId="{9FBF975F-9662-43F5-86EE-B10DE1EC9F5B}">
      <dgm:prSet/>
      <dgm:spPr/>
      <dgm:t>
        <a:bodyPr/>
        <a:lstStyle/>
        <a:p>
          <a:r>
            <a:rPr lang="en-US" altLang="zh-TW"/>
            <a:t>Calibration</a:t>
          </a:r>
          <a:endParaRPr lang="zh-TW" altLang="en-US"/>
        </a:p>
      </dgm:t>
    </dgm:pt>
    <dgm:pt modelId="{FDA69CF9-AC40-4158-8BF3-5051E7641C50}" type="parTrans" cxnId="{82F3B9CE-3434-49F6-A020-37585DE430C4}">
      <dgm:prSet/>
      <dgm:spPr/>
      <dgm:t>
        <a:bodyPr/>
        <a:lstStyle/>
        <a:p>
          <a:endParaRPr lang="zh-TW" altLang="en-US"/>
        </a:p>
      </dgm:t>
    </dgm:pt>
    <dgm:pt modelId="{8B5A7CB4-8154-4643-BB89-CE8C91773435}" type="sibTrans" cxnId="{82F3B9CE-3434-49F6-A020-37585DE430C4}">
      <dgm:prSet/>
      <dgm:spPr/>
      <dgm:t>
        <a:bodyPr/>
        <a:lstStyle/>
        <a:p>
          <a:endParaRPr lang="zh-TW" altLang="en-US"/>
        </a:p>
      </dgm:t>
    </dgm:pt>
    <dgm:pt modelId="{8F066233-D1AC-44F5-B790-43C68A5DCA0C}" type="pres">
      <dgm:prSet presAssocID="{61115AC1-AAD8-4940-9F5B-5EB6D72C7D99}" presName="Name0" presStyleCnt="0">
        <dgm:presLayoutVars>
          <dgm:dir/>
          <dgm:resizeHandles val="exact"/>
        </dgm:presLayoutVars>
      </dgm:prSet>
      <dgm:spPr/>
    </dgm:pt>
    <dgm:pt modelId="{21CF3ED3-D797-45C4-A392-4C9371CF80EC}" type="pres">
      <dgm:prSet presAssocID="{461E4482-8BCB-45BD-8FC9-6A9522458618}" presName="node" presStyleLbl="node1" presStyleIdx="0" presStyleCnt="5">
        <dgm:presLayoutVars>
          <dgm:bulletEnabled val="1"/>
        </dgm:presLayoutVars>
      </dgm:prSet>
      <dgm:spPr/>
    </dgm:pt>
    <dgm:pt modelId="{8DE40148-9102-4C54-8BCE-CBCB7E57F467}" type="pres">
      <dgm:prSet presAssocID="{046312D3-3ADA-4800-8FF6-87C520D0D45B}" presName="sibTrans" presStyleLbl="sibTrans1D1" presStyleIdx="0" presStyleCnt="4"/>
      <dgm:spPr/>
    </dgm:pt>
    <dgm:pt modelId="{255C715C-5E08-4D59-9478-DCDB235CD7F1}" type="pres">
      <dgm:prSet presAssocID="{046312D3-3ADA-4800-8FF6-87C520D0D45B}" presName="connectorText" presStyleLbl="sibTrans1D1" presStyleIdx="0" presStyleCnt="4"/>
      <dgm:spPr/>
    </dgm:pt>
    <dgm:pt modelId="{D8BE8A0A-1CEE-4FE7-9A99-D82E7909DEF5}" type="pres">
      <dgm:prSet presAssocID="{73B8E98E-7110-4506-A559-357995A4E914}" presName="node" presStyleLbl="node1" presStyleIdx="1" presStyleCnt="5">
        <dgm:presLayoutVars>
          <dgm:bulletEnabled val="1"/>
        </dgm:presLayoutVars>
      </dgm:prSet>
      <dgm:spPr/>
    </dgm:pt>
    <dgm:pt modelId="{440D7821-AEFA-4CB0-BF51-06FCCA4324DE}" type="pres">
      <dgm:prSet presAssocID="{84E155D5-AC08-4D1E-9FFC-89F838268D6A}" presName="sibTrans" presStyleLbl="sibTrans1D1" presStyleIdx="1" presStyleCnt="4"/>
      <dgm:spPr/>
    </dgm:pt>
    <dgm:pt modelId="{DB2042CC-4A25-482E-B6F4-4FDF64569C40}" type="pres">
      <dgm:prSet presAssocID="{84E155D5-AC08-4D1E-9FFC-89F838268D6A}" presName="connectorText" presStyleLbl="sibTrans1D1" presStyleIdx="1" presStyleCnt="4"/>
      <dgm:spPr/>
    </dgm:pt>
    <dgm:pt modelId="{2E0C401E-162E-43EA-8C4E-C9EEE4A8D9F3}" type="pres">
      <dgm:prSet presAssocID="{3579E537-6976-40DE-8873-83CA9368A714}" presName="node" presStyleLbl="node1" presStyleIdx="2" presStyleCnt="5">
        <dgm:presLayoutVars>
          <dgm:bulletEnabled val="1"/>
        </dgm:presLayoutVars>
      </dgm:prSet>
      <dgm:spPr/>
    </dgm:pt>
    <dgm:pt modelId="{EA6D75F8-8016-435F-8103-2B0060C226E6}" type="pres">
      <dgm:prSet presAssocID="{D2D9BC83-4CAF-4709-BD0E-271C66ABAE6C}" presName="sibTrans" presStyleLbl="sibTrans1D1" presStyleIdx="2" presStyleCnt="4"/>
      <dgm:spPr/>
    </dgm:pt>
    <dgm:pt modelId="{49B2B6C9-6CCE-4623-BD7A-DF24A83F3E41}" type="pres">
      <dgm:prSet presAssocID="{D2D9BC83-4CAF-4709-BD0E-271C66ABAE6C}" presName="connectorText" presStyleLbl="sibTrans1D1" presStyleIdx="2" presStyleCnt="4"/>
      <dgm:spPr/>
    </dgm:pt>
    <dgm:pt modelId="{85FE1C21-5270-4DD3-BC70-4F50E22CFE31}" type="pres">
      <dgm:prSet presAssocID="{D9418D30-1A46-43D1-AC1D-6DC691B4C9BD}" presName="node" presStyleLbl="node1" presStyleIdx="3" presStyleCnt="5">
        <dgm:presLayoutVars>
          <dgm:bulletEnabled val="1"/>
        </dgm:presLayoutVars>
      </dgm:prSet>
      <dgm:spPr/>
    </dgm:pt>
    <dgm:pt modelId="{BC2EDB33-D54F-4D10-92FB-99F6664B50DC}" type="pres">
      <dgm:prSet presAssocID="{13C9F53C-F78B-4691-A130-44EB110F00B5}" presName="sibTrans" presStyleLbl="sibTrans1D1" presStyleIdx="3" presStyleCnt="4"/>
      <dgm:spPr/>
    </dgm:pt>
    <dgm:pt modelId="{38B4A196-3DD5-4EBE-88A1-AEF48103C0D8}" type="pres">
      <dgm:prSet presAssocID="{13C9F53C-F78B-4691-A130-44EB110F00B5}" presName="connectorText" presStyleLbl="sibTrans1D1" presStyleIdx="3" presStyleCnt="4"/>
      <dgm:spPr/>
    </dgm:pt>
    <dgm:pt modelId="{358DBE7D-C700-435C-BEC9-F3B151E45682}" type="pres">
      <dgm:prSet presAssocID="{9FBF975F-9662-43F5-86EE-B10DE1EC9F5B}" presName="node" presStyleLbl="node1" presStyleIdx="4" presStyleCnt="5">
        <dgm:presLayoutVars>
          <dgm:bulletEnabled val="1"/>
        </dgm:presLayoutVars>
      </dgm:prSet>
      <dgm:spPr/>
    </dgm:pt>
  </dgm:ptLst>
  <dgm:cxnLst>
    <dgm:cxn modelId="{3C950805-6668-4B49-8D83-A1C69A536425}" type="presOf" srcId="{84E155D5-AC08-4D1E-9FFC-89F838268D6A}" destId="{DB2042CC-4A25-482E-B6F4-4FDF64569C40}" srcOrd="1" destOrd="0" presId="urn:microsoft.com/office/officeart/2005/8/layout/bProcess3"/>
    <dgm:cxn modelId="{CB2A520C-1EA1-4316-9B4B-DA5F4E9CCB76}" type="presOf" srcId="{046312D3-3ADA-4800-8FF6-87C520D0D45B}" destId="{255C715C-5E08-4D59-9478-DCDB235CD7F1}" srcOrd="1" destOrd="0" presId="urn:microsoft.com/office/officeart/2005/8/layout/bProcess3"/>
    <dgm:cxn modelId="{BBE68323-356E-4980-BEC6-1F1E892329C9}" type="presOf" srcId="{13C9F53C-F78B-4691-A130-44EB110F00B5}" destId="{38B4A196-3DD5-4EBE-88A1-AEF48103C0D8}" srcOrd="1" destOrd="0" presId="urn:microsoft.com/office/officeart/2005/8/layout/bProcess3"/>
    <dgm:cxn modelId="{A0189725-FEFB-434E-A949-AE66442DCAA2}" type="presOf" srcId="{3579E537-6976-40DE-8873-83CA9368A714}" destId="{2E0C401E-162E-43EA-8C4E-C9EEE4A8D9F3}" srcOrd="0" destOrd="0" presId="urn:microsoft.com/office/officeart/2005/8/layout/bProcess3"/>
    <dgm:cxn modelId="{4293BF34-8C31-4B9D-A018-B04A444C8A3C}" srcId="{61115AC1-AAD8-4940-9F5B-5EB6D72C7D99}" destId="{3579E537-6976-40DE-8873-83CA9368A714}" srcOrd="2" destOrd="0" parTransId="{168CD657-BBCF-40E5-8D06-DBB7FCB359A4}" sibTransId="{D2D9BC83-4CAF-4709-BD0E-271C66ABAE6C}"/>
    <dgm:cxn modelId="{3F81993A-DF89-4F72-B7FD-364DB9FCC81F}" srcId="{61115AC1-AAD8-4940-9F5B-5EB6D72C7D99}" destId="{73B8E98E-7110-4506-A559-357995A4E914}" srcOrd="1" destOrd="0" parTransId="{F7493310-3B8A-4A17-8B94-E230332B012A}" sibTransId="{84E155D5-AC08-4D1E-9FFC-89F838268D6A}"/>
    <dgm:cxn modelId="{8EDE3E64-911C-4124-91C4-8A8F9390CD5F}" type="presOf" srcId="{D9418D30-1A46-43D1-AC1D-6DC691B4C9BD}" destId="{85FE1C21-5270-4DD3-BC70-4F50E22CFE31}" srcOrd="0" destOrd="0" presId="urn:microsoft.com/office/officeart/2005/8/layout/bProcess3"/>
    <dgm:cxn modelId="{C96A5365-087B-48AA-B53C-EEB72F238207}" type="presOf" srcId="{9FBF975F-9662-43F5-86EE-B10DE1EC9F5B}" destId="{358DBE7D-C700-435C-BEC9-F3B151E45682}" srcOrd="0" destOrd="0" presId="urn:microsoft.com/office/officeart/2005/8/layout/bProcess3"/>
    <dgm:cxn modelId="{0E6A5546-7583-4EEB-8B3D-ECB88DE8AD39}" srcId="{61115AC1-AAD8-4940-9F5B-5EB6D72C7D99}" destId="{D9418D30-1A46-43D1-AC1D-6DC691B4C9BD}" srcOrd="3" destOrd="0" parTransId="{76A27113-1DCB-43B4-A01F-6EACA6DA28D0}" sibTransId="{13C9F53C-F78B-4691-A130-44EB110F00B5}"/>
    <dgm:cxn modelId="{C91D3978-81E8-486F-A7A6-359D4044FCA3}" srcId="{61115AC1-AAD8-4940-9F5B-5EB6D72C7D99}" destId="{461E4482-8BCB-45BD-8FC9-6A9522458618}" srcOrd="0" destOrd="0" parTransId="{8816189D-372D-4732-AC2C-934506EF6101}" sibTransId="{046312D3-3ADA-4800-8FF6-87C520D0D45B}"/>
    <dgm:cxn modelId="{B7D22E9B-F6E4-47B3-A601-8B70985381D4}" type="presOf" srcId="{61115AC1-AAD8-4940-9F5B-5EB6D72C7D99}" destId="{8F066233-D1AC-44F5-B790-43C68A5DCA0C}" srcOrd="0" destOrd="0" presId="urn:microsoft.com/office/officeart/2005/8/layout/bProcess3"/>
    <dgm:cxn modelId="{00AB80A9-B8B8-4CAE-A264-1F164CA2AB0A}" type="presOf" srcId="{D2D9BC83-4CAF-4709-BD0E-271C66ABAE6C}" destId="{49B2B6C9-6CCE-4623-BD7A-DF24A83F3E41}" srcOrd="1" destOrd="0" presId="urn:microsoft.com/office/officeart/2005/8/layout/bProcess3"/>
    <dgm:cxn modelId="{87DECCB2-43F8-4E03-A2B5-F0668250EC39}" type="presOf" srcId="{D2D9BC83-4CAF-4709-BD0E-271C66ABAE6C}" destId="{EA6D75F8-8016-435F-8103-2B0060C226E6}" srcOrd="0" destOrd="0" presId="urn:microsoft.com/office/officeart/2005/8/layout/bProcess3"/>
    <dgm:cxn modelId="{82F3B9CE-3434-49F6-A020-37585DE430C4}" srcId="{61115AC1-AAD8-4940-9F5B-5EB6D72C7D99}" destId="{9FBF975F-9662-43F5-86EE-B10DE1EC9F5B}" srcOrd="4" destOrd="0" parTransId="{FDA69CF9-AC40-4158-8BF3-5051E7641C50}" sibTransId="{8B5A7CB4-8154-4643-BB89-CE8C91773435}"/>
    <dgm:cxn modelId="{35034BCF-B0A0-4E78-B25D-84B3E375A536}" type="presOf" srcId="{84E155D5-AC08-4D1E-9FFC-89F838268D6A}" destId="{440D7821-AEFA-4CB0-BF51-06FCCA4324DE}" srcOrd="0" destOrd="0" presId="urn:microsoft.com/office/officeart/2005/8/layout/bProcess3"/>
    <dgm:cxn modelId="{B5AF17E1-E2AA-453D-BBE8-98F5E8E57C64}" type="presOf" srcId="{461E4482-8BCB-45BD-8FC9-6A9522458618}" destId="{21CF3ED3-D797-45C4-A392-4C9371CF80EC}" srcOrd="0" destOrd="0" presId="urn:microsoft.com/office/officeart/2005/8/layout/bProcess3"/>
    <dgm:cxn modelId="{E523AFEA-053F-469E-9527-9532F8ABD30E}" type="presOf" srcId="{73B8E98E-7110-4506-A559-357995A4E914}" destId="{D8BE8A0A-1CEE-4FE7-9A99-D82E7909DEF5}" srcOrd="0" destOrd="0" presId="urn:microsoft.com/office/officeart/2005/8/layout/bProcess3"/>
    <dgm:cxn modelId="{C3E59FF0-C2FD-4A7E-AF33-8D85198C5977}" type="presOf" srcId="{046312D3-3ADA-4800-8FF6-87C520D0D45B}" destId="{8DE40148-9102-4C54-8BCE-CBCB7E57F467}" srcOrd="0" destOrd="0" presId="urn:microsoft.com/office/officeart/2005/8/layout/bProcess3"/>
    <dgm:cxn modelId="{DF3B31FE-C667-4CC2-8FEC-7D275F647F72}" type="presOf" srcId="{13C9F53C-F78B-4691-A130-44EB110F00B5}" destId="{BC2EDB33-D54F-4D10-92FB-99F6664B50DC}" srcOrd="0" destOrd="0" presId="urn:microsoft.com/office/officeart/2005/8/layout/bProcess3"/>
    <dgm:cxn modelId="{7126913B-0CCF-4278-AF81-130E934519E3}" type="presParOf" srcId="{8F066233-D1AC-44F5-B790-43C68A5DCA0C}" destId="{21CF3ED3-D797-45C4-A392-4C9371CF80EC}" srcOrd="0" destOrd="0" presId="urn:microsoft.com/office/officeart/2005/8/layout/bProcess3"/>
    <dgm:cxn modelId="{F03B3B2A-473F-4DC8-8349-6CBAE5D120D5}" type="presParOf" srcId="{8F066233-D1AC-44F5-B790-43C68A5DCA0C}" destId="{8DE40148-9102-4C54-8BCE-CBCB7E57F467}" srcOrd="1" destOrd="0" presId="urn:microsoft.com/office/officeart/2005/8/layout/bProcess3"/>
    <dgm:cxn modelId="{B628260D-DD3C-419F-B85C-1D0ACF7293E0}" type="presParOf" srcId="{8DE40148-9102-4C54-8BCE-CBCB7E57F467}" destId="{255C715C-5E08-4D59-9478-DCDB235CD7F1}" srcOrd="0" destOrd="0" presId="urn:microsoft.com/office/officeart/2005/8/layout/bProcess3"/>
    <dgm:cxn modelId="{F1110E22-A2CA-4769-966A-1D581CA7E531}" type="presParOf" srcId="{8F066233-D1AC-44F5-B790-43C68A5DCA0C}" destId="{D8BE8A0A-1CEE-4FE7-9A99-D82E7909DEF5}" srcOrd="2" destOrd="0" presId="urn:microsoft.com/office/officeart/2005/8/layout/bProcess3"/>
    <dgm:cxn modelId="{0CFA99FB-E2C1-4D46-8437-AE543C04B013}" type="presParOf" srcId="{8F066233-D1AC-44F5-B790-43C68A5DCA0C}" destId="{440D7821-AEFA-4CB0-BF51-06FCCA4324DE}" srcOrd="3" destOrd="0" presId="urn:microsoft.com/office/officeart/2005/8/layout/bProcess3"/>
    <dgm:cxn modelId="{0057AE42-9064-4CC9-BCB0-6379ABD8D090}" type="presParOf" srcId="{440D7821-AEFA-4CB0-BF51-06FCCA4324DE}" destId="{DB2042CC-4A25-482E-B6F4-4FDF64569C40}" srcOrd="0" destOrd="0" presId="urn:microsoft.com/office/officeart/2005/8/layout/bProcess3"/>
    <dgm:cxn modelId="{BB5033E4-B243-4E8B-9652-231A76A55776}" type="presParOf" srcId="{8F066233-D1AC-44F5-B790-43C68A5DCA0C}" destId="{2E0C401E-162E-43EA-8C4E-C9EEE4A8D9F3}" srcOrd="4" destOrd="0" presId="urn:microsoft.com/office/officeart/2005/8/layout/bProcess3"/>
    <dgm:cxn modelId="{67525118-391F-4CE5-B371-41B8AD14CC48}" type="presParOf" srcId="{8F066233-D1AC-44F5-B790-43C68A5DCA0C}" destId="{EA6D75F8-8016-435F-8103-2B0060C226E6}" srcOrd="5" destOrd="0" presId="urn:microsoft.com/office/officeart/2005/8/layout/bProcess3"/>
    <dgm:cxn modelId="{33A5548A-ECE5-4E2A-90CC-91050936BE1C}" type="presParOf" srcId="{EA6D75F8-8016-435F-8103-2B0060C226E6}" destId="{49B2B6C9-6CCE-4623-BD7A-DF24A83F3E41}" srcOrd="0" destOrd="0" presId="urn:microsoft.com/office/officeart/2005/8/layout/bProcess3"/>
    <dgm:cxn modelId="{428CE6E5-3686-46B4-B302-0D6D07874A49}" type="presParOf" srcId="{8F066233-D1AC-44F5-B790-43C68A5DCA0C}" destId="{85FE1C21-5270-4DD3-BC70-4F50E22CFE31}" srcOrd="6" destOrd="0" presId="urn:microsoft.com/office/officeart/2005/8/layout/bProcess3"/>
    <dgm:cxn modelId="{1F1BFE15-5684-4EAA-ABFB-3A3893B9D4B1}" type="presParOf" srcId="{8F066233-D1AC-44F5-B790-43C68A5DCA0C}" destId="{BC2EDB33-D54F-4D10-92FB-99F6664B50DC}" srcOrd="7" destOrd="0" presId="urn:microsoft.com/office/officeart/2005/8/layout/bProcess3"/>
    <dgm:cxn modelId="{3854F473-DAC5-472D-9486-9AF224973642}" type="presParOf" srcId="{BC2EDB33-D54F-4D10-92FB-99F6664B50DC}" destId="{38B4A196-3DD5-4EBE-88A1-AEF48103C0D8}" srcOrd="0" destOrd="0" presId="urn:microsoft.com/office/officeart/2005/8/layout/bProcess3"/>
    <dgm:cxn modelId="{8BC47BE5-A5CE-4F0D-9960-2A7E391D7543}" type="presParOf" srcId="{8F066233-D1AC-44F5-B790-43C68A5DCA0C}" destId="{358DBE7D-C700-435C-BEC9-F3B151E45682}" srcOrd="8" destOrd="0" presId="urn:microsoft.com/office/officeart/2005/8/layout/bProcess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481DCC0-FF60-4F81-A02D-8288283C5114}" type="doc">
      <dgm:prSet loTypeId="urn:microsoft.com/office/officeart/2005/8/layout/hChevron3" loCatId="process" qsTypeId="urn:microsoft.com/office/officeart/2005/8/quickstyle/simple1" qsCatId="simple" csTypeId="urn:microsoft.com/office/officeart/2005/8/colors/accent3_2" csCatId="accent3" phldr="1"/>
      <dgm:spPr/>
    </dgm:pt>
    <dgm:pt modelId="{63891956-F94A-495B-94CD-24879D5E510B}">
      <dgm:prSet phldrT="[文字]" phldr="0"/>
      <dgm:spPr/>
      <dgm:t>
        <a:bodyPr/>
        <a:lstStyle/>
        <a:p>
          <a:pPr rtl="0"/>
          <a:r>
            <a:rPr lang="zh-TW" altLang="en-US">
              <a:latin typeface="Calibri Light" panose="020F0302020204030204"/>
            </a:rPr>
            <a:t>Hog 特徵提取</a:t>
          </a:r>
          <a:endParaRPr lang="zh-TW" altLang="en-US"/>
        </a:p>
      </dgm:t>
    </dgm:pt>
    <dgm:pt modelId="{425A8279-5FDC-4146-9850-397AA72B8968}" type="parTrans" cxnId="{F7EDC1B2-2506-4BA7-82AB-1B421D58B5CB}">
      <dgm:prSet/>
      <dgm:spPr/>
    </dgm:pt>
    <dgm:pt modelId="{19454FFA-9272-46AF-946F-2725EADEC532}" type="sibTrans" cxnId="{F7EDC1B2-2506-4BA7-82AB-1B421D58B5CB}">
      <dgm:prSet/>
      <dgm:spPr/>
      <dgm:t>
        <a:bodyPr/>
        <a:lstStyle/>
        <a:p>
          <a:endParaRPr lang="zh-TW" altLang="en-US"/>
        </a:p>
      </dgm:t>
    </dgm:pt>
    <dgm:pt modelId="{35385FAE-DD92-4D23-9A15-A7D1A76243CE}">
      <dgm:prSet phldrT="[文字]" phldr="0"/>
      <dgm:spPr/>
      <dgm:t>
        <a:bodyPr/>
        <a:lstStyle/>
        <a:p>
          <a:r>
            <a:rPr lang="zh-TW" altLang="en-US">
              <a:latin typeface="Calibri Light" panose="020F0302020204030204"/>
            </a:rPr>
            <a:t>訓練單svm</a:t>
          </a:r>
          <a:endParaRPr lang="zh-TW" altLang="en-US"/>
        </a:p>
      </dgm:t>
    </dgm:pt>
    <dgm:pt modelId="{980B186E-CBB5-4B37-946F-515A3C8610B1}" type="parTrans" cxnId="{44425D81-233C-4ED0-A7C0-9EB4FE631228}">
      <dgm:prSet/>
      <dgm:spPr/>
    </dgm:pt>
    <dgm:pt modelId="{A7965805-C465-4B7C-AFDF-6D5ECC355C95}" type="sibTrans" cxnId="{44425D81-233C-4ED0-A7C0-9EB4FE631228}">
      <dgm:prSet/>
      <dgm:spPr/>
      <dgm:t>
        <a:bodyPr/>
        <a:lstStyle/>
        <a:p>
          <a:endParaRPr lang="zh-TW" altLang="en-US"/>
        </a:p>
      </dgm:t>
    </dgm:pt>
    <dgm:pt modelId="{ADA4387A-26F9-476A-BF9B-AFB7051334EC}">
      <dgm:prSet phldrT="[文字]" phldr="0"/>
      <dgm:spPr/>
      <dgm:t>
        <a:bodyPr/>
        <a:lstStyle/>
        <a:p>
          <a:r>
            <a:rPr lang="zh-TW" altLang="en-US">
              <a:latin typeface="Calibri Light" panose="020F0302020204030204"/>
            </a:rPr>
            <a:t>集成模型</a:t>
          </a:r>
          <a:endParaRPr lang="zh-TW" altLang="en-US"/>
        </a:p>
      </dgm:t>
    </dgm:pt>
    <dgm:pt modelId="{485C4FAC-F825-4D23-958C-24F22BC93AD1}" type="parTrans" cxnId="{971C96DD-95F1-4AF1-8E9A-8CE8683340D1}">
      <dgm:prSet/>
      <dgm:spPr/>
    </dgm:pt>
    <dgm:pt modelId="{9959F0AA-3E78-462A-A28E-1E37AFCB2E5D}" type="sibTrans" cxnId="{971C96DD-95F1-4AF1-8E9A-8CE8683340D1}">
      <dgm:prSet/>
      <dgm:spPr/>
      <dgm:t>
        <a:bodyPr/>
        <a:lstStyle/>
        <a:p>
          <a:endParaRPr lang="zh-TW" altLang="en-US"/>
        </a:p>
      </dgm:t>
    </dgm:pt>
    <dgm:pt modelId="{98CA89BF-895A-42F1-A50A-FFC8D067A0D6}" type="pres">
      <dgm:prSet presAssocID="{C481DCC0-FF60-4F81-A02D-8288283C5114}" presName="Name0" presStyleCnt="0">
        <dgm:presLayoutVars>
          <dgm:dir/>
          <dgm:resizeHandles val="exact"/>
        </dgm:presLayoutVars>
      </dgm:prSet>
      <dgm:spPr/>
    </dgm:pt>
    <dgm:pt modelId="{C7ECCAA8-C820-44A5-94A9-921A918433B1}" type="pres">
      <dgm:prSet presAssocID="{63891956-F94A-495B-94CD-24879D5E510B}" presName="parTxOnly" presStyleLbl="node1" presStyleIdx="0" presStyleCnt="3">
        <dgm:presLayoutVars>
          <dgm:bulletEnabled val="1"/>
        </dgm:presLayoutVars>
      </dgm:prSet>
      <dgm:spPr/>
    </dgm:pt>
    <dgm:pt modelId="{1FEC7944-FC91-45FE-970A-A2181C81B210}" type="pres">
      <dgm:prSet presAssocID="{19454FFA-9272-46AF-946F-2725EADEC532}" presName="parSpace" presStyleCnt="0"/>
      <dgm:spPr/>
    </dgm:pt>
    <dgm:pt modelId="{904984AB-FE16-416B-9127-CAB881BE43CB}" type="pres">
      <dgm:prSet presAssocID="{35385FAE-DD92-4D23-9A15-A7D1A76243CE}" presName="parTxOnly" presStyleLbl="node1" presStyleIdx="1" presStyleCnt="3">
        <dgm:presLayoutVars>
          <dgm:bulletEnabled val="1"/>
        </dgm:presLayoutVars>
      </dgm:prSet>
      <dgm:spPr/>
    </dgm:pt>
    <dgm:pt modelId="{945CAD28-383C-4C4B-8FE5-320F500DA0D7}" type="pres">
      <dgm:prSet presAssocID="{A7965805-C465-4B7C-AFDF-6D5ECC355C95}" presName="parSpace" presStyleCnt="0"/>
      <dgm:spPr/>
    </dgm:pt>
    <dgm:pt modelId="{A2D8864C-053E-4432-B6E0-D6700382E5F4}" type="pres">
      <dgm:prSet presAssocID="{ADA4387A-26F9-476A-BF9B-AFB7051334EC}" presName="parTxOnly" presStyleLbl="node1" presStyleIdx="2" presStyleCnt="3">
        <dgm:presLayoutVars>
          <dgm:bulletEnabled val="1"/>
        </dgm:presLayoutVars>
      </dgm:prSet>
      <dgm:spPr/>
    </dgm:pt>
  </dgm:ptLst>
  <dgm:cxnLst>
    <dgm:cxn modelId="{C1CF4913-25F2-453C-A1BA-BDDAAC81C486}" type="presOf" srcId="{ADA4387A-26F9-476A-BF9B-AFB7051334EC}" destId="{A2D8864C-053E-4432-B6E0-D6700382E5F4}" srcOrd="0" destOrd="0" presId="urn:microsoft.com/office/officeart/2005/8/layout/hChevron3"/>
    <dgm:cxn modelId="{2A9CAF31-2568-4DE1-BFF1-D4735868D78C}" type="presOf" srcId="{35385FAE-DD92-4D23-9A15-A7D1A76243CE}" destId="{904984AB-FE16-416B-9127-CAB881BE43CB}" srcOrd="0" destOrd="0" presId="urn:microsoft.com/office/officeart/2005/8/layout/hChevron3"/>
    <dgm:cxn modelId="{44425D81-233C-4ED0-A7C0-9EB4FE631228}" srcId="{C481DCC0-FF60-4F81-A02D-8288283C5114}" destId="{35385FAE-DD92-4D23-9A15-A7D1A76243CE}" srcOrd="1" destOrd="0" parTransId="{980B186E-CBB5-4B37-946F-515A3C8610B1}" sibTransId="{A7965805-C465-4B7C-AFDF-6D5ECC355C95}"/>
    <dgm:cxn modelId="{F7EDC1B2-2506-4BA7-82AB-1B421D58B5CB}" srcId="{C481DCC0-FF60-4F81-A02D-8288283C5114}" destId="{63891956-F94A-495B-94CD-24879D5E510B}" srcOrd="0" destOrd="0" parTransId="{425A8279-5FDC-4146-9850-397AA72B8968}" sibTransId="{19454FFA-9272-46AF-946F-2725EADEC532}"/>
    <dgm:cxn modelId="{49A509CA-6973-4419-B96B-C9134F64BF97}" type="presOf" srcId="{63891956-F94A-495B-94CD-24879D5E510B}" destId="{C7ECCAA8-C820-44A5-94A9-921A918433B1}" srcOrd="0" destOrd="0" presId="urn:microsoft.com/office/officeart/2005/8/layout/hChevron3"/>
    <dgm:cxn modelId="{1320FEDA-3B71-4460-AD4D-E6331D346F53}" type="presOf" srcId="{C481DCC0-FF60-4F81-A02D-8288283C5114}" destId="{98CA89BF-895A-42F1-A50A-FFC8D067A0D6}" srcOrd="0" destOrd="0" presId="urn:microsoft.com/office/officeart/2005/8/layout/hChevron3"/>
    <dgm:cxn modelId="{971C96DD-95F1-4AF1-8E9A-8CE8683340D1}" srcId="{C481DCC0-FF60-4F81-A02D-8288283C5114}" destId="{ADA4387A-26F9-476A-BF9B-AFB7051334EC}" srcOrd="2" destOrd="0" parTransId="{485C4FAC-F825-4D23-958C-24F22BC93AD1}" sibTransId="{9959F0AA-3E78-462A-A28E-1E37AFCB2E5D}"/>
    <dgm:cxn modelId="{BEC1EFDA-EDA1-4C0D-9B7F-6559975FFABC}" type="presParOf" srcId="{98CA89BF-895A-42F1-A50A-FFC8D067A0D6}" destId="{C7ECCAA8-C820-44A5-94A9-921A918433B1}" srcOrd="0" destOrd="0" presId="urn:microsoft.com/office/officeart/2005/8/layout/hChevron3"/>
    <dgm:cxn modelId="{F0E34C2E-A9F0-402A-9CF0-1964C72487C7}" type="presParOf" srcId="{98CA89BF-895A-42F1-A50A-FFC8D067A0D6}" destId="{1FEC7944-FC91-45FE-970A-A2181C81B210}" srcOrd="1" destOrd="0" presId="urn:microsoft.com/office/officeart/2005/8/layout/hChevron3"/>
    <dgm:cxn modelId="{DF4C3E16-78A8-41A4-8358-725C881CE1CB}" type="presParOf" srcId="{98CA89BF-895A-42F1-A50A-FFC8D067A0D6}" destId="{904984AB-FE16-416B-9127-CAB881BE43CB}" srcOrd="2" destOrd="0" presId="urn:microsoft.com/office/officeart/2005/8/layout/hChevron3"/>
    <dgm:cxn modelId="{2413E1E8-9052-4433-9038-5D3619A95FB2}" type="presParOf" srcId="{98CA89BF-895A-42F1-A50A-FFC8D067A0D6}" destId="{945CAD28-383C-4C4B-8FE5-320F500DA0D7}" srcOrd="3" destOrd="0" presId="urn:microsoft.com/office/officeart/2005/8/layout/hChevron3"/>
    <dgm:cxn modelId="{9BB56C32-D169-4B85-B54F-2CF6E0A06160}" type="presParOf" srcId="{98CA89BF-895A-42F1-A50A-FFC8D067A0D6}" destId="{A2D8864C-053E-4432-B6E0-D6700382E5F4}" srcOrd="4" destOrd="0" presId="urn:microsoft.com/office/officeart/2005/8/layout/hChevron3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DE40148-9102-4C54-8BCE-CBCB7E57F467}">
      <dsp:nvSpPr>
        <dsp:cNvPr id="0" name=""/>
        <dsp:cNvSpPr/>
      </dsp:nvSpPr>
      <dsp:spPr>
        <a:xfrm>
          <a:off x="2976625" y="799791"/>
          <a:ext cx="6155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553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3268239" y="842280"/>
        <a:ext cx="32306" cy="6461"/>
      </dsp:txXfrm>
    </dsp:sp>
    <dsp:sp modelId="{21CF3ED3-D797-45C4-A392-4C9371CF80EC}">
      <dsp:nvSpPr>
        <dsp:cNvPr id="0" name=""/>
        <dsp:cNvSpPr/>
      </dsp:nvSpPr>
      <dsp:spPr>
        <a:xfrm>
          <a:off x="169146" y="2727"/>
          <a:ext cx="2809279" cy="168556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100" kern="1200"/>
            <a:t>Training examples E</a:t>
          </a:r>
          <a:endParaRPr lang="zh-TW" altLang="en-US" sz="3100" kern="1200"/>
        </a:p>
      </dsp:txBody>
      <dsp:txXfrm>
        <a:off x="169146" y="2727"/>
        <a:ext cx="2809279" cy="1685567"/>
      </dsp:txXfrm>
    </dsp:sp>
    <dsp:sp modelId="{440D7821-AEFA-4CB0-BF51-06FCCA4324DE}">
      <dsp:nvSpPr>
        <dsp:cNvPr id="0" name=""/>
        <dsp:cNvSpPr/>
      </dsp:nvSpPr>
      <dsp:spPr>
        <a:xfrm>
          <a:off x="6432039" y="799791"/>
          <a:ext cx="6155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553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6723653" y="842280"/>
        <a:ext cx="32306" cy="6461"/>
      </dsp:txXfrm>
    </dsp:sp>
    <dsp:sp modelId="{D8BE8A0A-1CEE-4FE7-9A99-D82E7909DEF5}">
      <dsp:nvSpPr>
        <dsp:cNvPr id="0" name=""/>
        <dsp:cNvSpPr/>
      </dsp:nvSpPr>
      <dsp:spPr>
        <a:xfrm>
          <a:off x="3624560" y="2727"/>
          <a:ext cx="2809279" cy="168556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100" kern="1200"/>
            <a:t>Extract HOG features</a:t>
          </a:r>
          <a:endParaRPr lang="zh-TW" altLang="en-US" sz="3100" kern="1200"/>
        </a:p>
      </dsp:txBody>
      <dsp:txXfrm>
        <a:off x="3624560" y="2727"/>
        <a:ext cx="2809279" cy="1685567"/>
      </dsp:txXfrm>
    </dsp:sp>
    <dsp:sp modelId="{EA6D75F8-8016-435F-8103-2B0060C226E6}">
      <dsp:nvSpPr>
        <dsp:cNvPr id="0" name=""/>
        <dsp:cNvSpPr/>
      </dsp:nvSpPr>
      <dsp:spPr>
        <a:xfrm>
          <a:off x="1573785" y="1686495"/>
          <a:ext cx="6910828" cy="615534"/>
        </a:xfrm>
        <a:custGeom>
          <a:avLst/>
          <a:gdLst/>
          <a:ahLst/>
          <a:cxnLst/>
          <a:rect l="0" t="0" r="0" b="0"/>
          <a:pathLst>
            <a:path>
              <a:moveTo>
                <a:pt x="6910828" y="0"/>
              </a:moveTo>
              <a:lnTo>
                <a:pt x="6910828" y="324867"/>
              </a:lnTo>
              <a:lnTo>
                <a:pt x="0" y="324867"/>
              </a:lnTo>
              <a:lnTo>
                <a:pt x="0" y="615534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4855675" y="1991031"/>
        <a:ext cx="347048" cy="6461"/>
      </dsp:txXfrm>
    </dsp:sp>
    <dsp:sp modelId="{2E0C401E-162E-43EA-8C4E-C9EEE4A8D9F3}">
      <dsp:nvSpPr>
        <dsp:cNvPr id="0" name=""/>
        <dsp:cNvSpPr/>
      </dsp:nvSpPr>
      <dsp:spPr>
        <a:xfrm>
          <a:off x="7079974" y="2727"/>
          <a:ext cx="2809279" cy="168556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100" kern="1200"/>
            <a:t>分類 </a:t>
          </a:r>
          <a:r>
            <a:rPr lang="en-US" sz="3100" kern="1200"/>
            <a:t>Positive / Negative</a:t>
          </a:r>
          <a:endParaRPr lang="zh-TW" altLang="en-US" sz="3100" kern="1200"/>
        </a:p>
      </dsp:txBody>
      <dsp:txXfrm>
        <a:off x="7079974" y="2727"/>
        <a:ext cx="2809279" cy="1685567"/>
      </dsp:txXfrm>
    </dsp:sp>
    <dsp:sp modelId="{BC2EDB33-D54F-4D10-92FB-99F6664B50DC}">
      <dsp:nvSpPr>
        <dsp:cNvPr id="0" name=""/>
        <dsp:cNvSpPr/>
      </dsp:nvSpPr>
      <dsp:spPr>
        <a:xfrm>
          <a:off x="2976625" y="3131493"/>
          <a:ext cx="615534" cy="91440"/>
        </a:xfrm>
        <a:custGeom>
          <a:avLst/>
          <a:gdLst/>
          <a:ahLst/>
          <a:cxnLst/>
          <a:rect l="0" t="0" r="0" b="0"/>
          <a:pathLst>
            <a:path>
              <a:moveTo>
                <a:pt x="0" y="45720"/>
              </a:moveTo>
              <a:lnTo>
                <a:pt x="615534" y="45720"/>
              </a:lnTo>
            </a:path>
          </a:pathLst>
        </a:custGeom>
        <a:noFill/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tailEnd type="arrow"/>
        </a:ln>
        <a:effectLst/>
      </dsp:spPr>
      <dsp:style>
        <a:lnRef idx="1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700" tIns="0" rIns="12700" bIns="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zh-TW" altLang="en-US" sz="500" kern="1200"/>
        </a:p>
      </dsp:txBody>
      <dsp:txXfrm>
        <a:off x="3268239" y="3173982"/>
        <a:ext cx="32306" cy="6461"/>
      </dsp:txXfrm>
    </dsp:sp>
    <dsp:sp modelId="{85FE1C21-5270-4DD3-BC70-4F50E22CFE31}">
      <dsp:nvSpPr>
        <dsp:cNvPr id="0" name=""/>
        <dsp:cNvSpPr/>
      </dsp:nvSpPr>
      <dsp:spPr>
        <a:xfrm>
          <a:off x="169146" y="2334429"/>
          <a:ext cx="2809279" cy="168556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100" kern="1200"/>
            <a:t>Train exemplar-SVM</a:t>
          </a:r>
          <a:endParaRPr lang="zh-TW" altLang="en-US" sz="3100" kern="1200"/>
        </a:p>
      </dsp:txBody>
      <dsp:txXfrm>
        <a:off x="169146" y="2334429"/>
        <a:ext cx="2809279" cy="1685567"/>
      </dsp:txXfrm>
    </dsp:sp>
    <dsp:sp modelId="{358DBE7D-C700-435C-BEC9-F3B151E45682}">
      <dsp:nvSpPr>
        <dsp:cNvPr id="0" name=""/>
        <dsp:cNvSpPr/>
      </dsp:nvSpPr>
      <dsp:spPr>
        <a:xfrm>
          <a:off x="3624560" y="2334429"/>
          <a:ext cx="2809279" cy="1685567"/>
        </a:xfrm>
        <a:prstGeom prst="rect">
          <a:avLst/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tint val="65000"/>
                <a:shade val="92000"/>
                <a:satMod val="130000"/>
              </a:schemeClr>
            </a:gs>
            <a:gs pos="45000">
              <a:schemeClr val="accent1">
                <a:hueOff val="0"/>
                <a:satOff val="0"/>
                <a:lumOff val="0"/>
                <a:alphaOff val="0"/>
                <a:tint val="60000"/>
                <a:shade val="99000"/>
                <a:satMod val="12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ln>
          <a:noFill/>
        </a:ln>
        <a:effectLst/>
        <a:scene3d>
          <a:camera prst="orthographicFront"/>
          <a:lightRig rig="flat" dir="t"/>
        </a:scene3d>
        <a:sp3d prstMaterial="dkEdge">
          <a:bevelT w="8200" h="38100"/>
        </a:sp3d>
      </dsp:spPr>
      <dsp:style>
        <a:lnRef idx="0">
          <a:scrgbClr r="0" g="0" b="0"/>
        </a:lnRef>
        <a:fillRef idx="2">
          <a:scrgbClr r="0" g="0" b="0"/>
        </a:fillRef>
        <a:effectRef idx="1">
          <a:scrgbClr r="0" g="0" b="0"/>
        </a:effectRef>
        <a:fontRef idx="minor">
          <a:schemeClr val="dk1"/>
        </a:fontRef>
      </dsp:style>
      <dsp:txBody>
        <a:bodyPr spcFirstLastPara="0" vert="horz" wrap="square" lIns="220472" tIns="220472" rIns="220472" bIns="220472" numCol="1" spcCol="1270" anchor="ctr" anchorCtr="0">
          <a:noAutofit/>
        </a:bodyPr>
        <a:lstStyle/>
        <a:p>
          <a:pPr marL="0" lvl="0" indent="0" algn="ctr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altLang="zh-TW" sz="3100" kern="1200"/>
            <a:t>Calibration</a:t>
          </a:r>
          <a:endParaRPr lang="zh-TW" altLang="en-US" sz="3100" kern="1200"/>
        </a:p>
      </dsp:txBody>
      <dsp:txXfrm>
        <a:off x="3624560" y="2334429"/>
        <a:ext cx="2809279" cy="1685567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7ECCAA8-C820-44A5-94A9-921A918433B1}">
      <dsp:nvSpPr>
        <dsp:cNvPr id="0" name=""/>
        <dsp:cNvSpPr/>
      </dsp:nvSpPr>
      <dsp:spPr>
        <a:xfrm>
          <a:off x="2746" y="1535577"/>
          <a:ext cx="2401450" cy="960580"/>
        </a:xfrm>
        <a:prstGeom prst="homePlat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4018" tIns="72009" rIns="36005" bIns="72009" numCol="1" spcCol="1270" anchor="ctr" anchorCtr="0">
          <a:noAutofit/>
        </a:bodyPr>
        <a:lstStyle/>
        <a:p>
          <a:pPr marL="0" lvl="0" indent="0" algn="ctr" defTabSz="1200150" rtl="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700" kern="1200">
              <a:latin typeface="Calibri Light" panose="020F0302020204030204"/>
            </a:rPr>
            <a:t>Hog 特徵提取</a:t>
          </a:r>
          <a:endParaRPr lang="zh-TW" altLang="en-US" sz="2700" kern="1200"/>
        </a:p>
      </dsp:txBody>
      <dsp:txXfrm>
        <a:off x="2746" y="1535577"/>
        <a:ext cx="2161305" cy="960580"/>
      </dsp:txXfrm>
    </dsp:sp>
    <dsp:sp modelId="{904984AB-FE16-416B-9127-CAB881BE43CB}">
      <dsp:nvSpPr>
        <dsp:cNvPr id="0" name=""/>
        <dsp:cNvSpPr/>
      </dsp:nvSpPr>
      <dsp:spPr>
        <a:xfrm>
          <a:off x="1923907" y="1535577"/>
          <a:ext cx="2401450" cy="9605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72009" rIns="36005" bIns="7200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700" kern="1200">
              <a:latin typeface="Calibri Light" panose="020F0302020204030204"/>
            </a:rPr>
            <a:t>訓練單svm</a:t>
          </a:r>
          <a:endParaRPr lang="zh-TW" altLang="en-US" sz="2700" kern="1200"/>
        </a:p>
      </dsp:txBody>
      <dsp:txXfrm>
        <a:off x="2404197" y="1535577"/>
        <a:ext cx="1440870" cy="960580"/>
      </dsp:txXfrm>
    </dsp:sp>
    <dsp:sp modelId="{A2D8864C-053E-4432-B6E0-D6700382E5F4}">
      <dsp:nvSpPr>
        <dsp:cNvPr id="0" name=""/>
        <dsp:cNvSpPr/>
      </dsp:nvSpPr>
      <dsp:spPr>
        <a:xfrm>
          <a:off x="3845067" y="1535577"/>
          <a:ext cx="2401450" cy="960580"/>
        </a:xfrm>
        <a:prstGeom prst="chevron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5875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8014" tIns="72009" rIns="36005" bIns="72009" numCol="1" spcCol="1270" anchor="ctr" anchorCtr="0">
          <a:noAutofit/>
        </a:bodyPr>
        <a:lstStyle/>
        <a:p>
          <a:pPr marL="0" lvl="0" indent="0" algn="ctr" defTabSz="1200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2700" kern="1200">
              <a:latin typeface="Calibri Light" panose="020F0302020204030204"/>
            </a:rPr>
            <a:t>集成模型</a:t>
          </a:r>
          <a:endParaRPr lang="zh-TW" altLang="en-US" sz="2700" kern="1200"/>
        </a:p>
      </dsp:txBody>
      <dsp:txXfrm>
        <a:off x="4325357" y="1535577"/>
        <a:ext cx="1440870" cy="96058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bProcess3">
  <dgm:title val=""/>
  <dgm:desc val=""/>
  <dgm:catLst>
    <dgm:cat type="process" pri="18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axis="self" func="var" arg="dir" op="equ" val="norm">
        <dgm:alg type="snake">
          <dgm:param type="grDir" val="tL"/>
          <dgm:param type="flowDir" val="row"/>
          <dgm:param type="contDir" val="sameDir"/>
          <dgm:param type="bkpt" val="endCnv"/>
        </dgm:alg>
      </dgm:if>
      <dgm:else name="Name3">
        <dgm:alg type="snake">
          <dgm:param type="grDir" val="tR"/>
          <dgm:param type="flowDir" val="row"/>
          <dgm:param type="contDir" val="sameDir"/>
          <dgm:param type="bkpt" val="endCnv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w" for="ch" forName="sibTrans" refType="w" refFor="ch" refPtType="node" op="equ" fact="0.23"/>
      <dgm:constr type="sp" refType="w" refFor="ch" refForName="sibTrans" op="equ"/>
      <dgm:constr type="userB" for="des" forName="connectorText" refType="sp"/>
      <dgm:constr type="primFontSz" for="ch" ptType="node" op="equ" val="65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h" refType="w" fact="0.6"/>
        </dgm:constrLst>
        <dgm:ruleLst>
          <dgm:rule type="primFontSz" val="5" fact="NaN" max="NaN"/>
        </dgm:ruleLst>
      </dgm:layoutNode>
      <dgm:forEach name="sibTransForEach" axis="followSib" ptType="sibTrans" cnt="1">
        <dgm:layoutNode name="sibTrans">
          <dgm:choose name="Name4">
            <dgm:if name="Name5" axis="self" func="var" arg="dir" op="equ" val="norm">
              <dgm:alg type="conn">
                <dgm:param type="connRout" val="bend"/>
                <dgm:param type="dim" val="1D"/>
                <dgm:param type="begPts" val="midR bCtr"/>
                <dgm:param type="endPts" val="midL tCtr"/>
              </dgm:alg>
            </dgm:if>
            <dgm:else name="Name6">
              <dgm:alg type="conn">
                <dgm:param type="connRout" val="bend"/>
                <dgm:param type="dim" val="1D"/>
                <dgm:param type="begPts" val="midL bCtr"/>
                <dgm:param type="endPts" val="midR tCtr"/>
              </dgm:alg>
            </dgm:else>
          </dgm:choose>
          <dgm:shape xmlns:r="http://schemas.openxmlformats.org/officeDocument/2006/relationships" type="conn" r:blip="" zOrderOff="-2">
            <dgm:adjLst/>
          </dgm:shape>
          <dgm:presOf axis="self"/>
          <dgm:constrLst>
            <dgm:constr type="begPad" val="-0.05"/>
            <dgm:constr type="endPad" val="0.9"/>
            <dgm:constr type="userA" for="ch" refType="connDist"/>
          </dgm:constrLst>
          <dgm:ruleLst/>
          <dgm:layoutNode name="connectorText">
            <dgm:alg type="tx">
              <dgm:param type="autoTxRot" val="upr"/>
            </dgm:alg>
            <dgm:shape xmlns:r="http://schemas.openxmlformats.org/officeDocument/2006/relationships" type="rect" r:blip="" hideGeom="1">
              <dgm:adjLst/>
            </dgm:shape>
            <dgm:presOf axis="self"/>
            <dgm:constrLst>
              <dgm:constr type="userA"/>
              <dgm:constr type="userB"/>
              <dgm:constr type="w" refType="userA" fact="0.05"/>
              <dgm:constr type="h" refType="userB" fact="0.01"/>
              <dgm:constr type="lMarg" val="1"/>
              <dgm:constr type="rMarg" val="1"/>
              <dgm:constr type="tMarg"/>
              <dgm:constr type="bMarg"/>
            </dgm:constrLst>
            <dgm:ruleLst>
              <dgm:rule type="w" val="NaN" fact="0.6" max="NaN"/>
              <dgm:rule type="h" val="NaN" fact="0.6" max="NaN"/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Chevron3">
  <dgm:title val=""/>
  <dgm:desc val=""/>
  <dgm:catLst>
    <dgm:cat type="process" pri="10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root des" func="maxDepth" op="gte" val="2">
        <dgm:constrLst>
          <dgm:constr type="w" for="ch" forName="parAndChTx" refType="w"/>
          <dgm:constr type="primFontSz" for="ch" ptType="node" op="equ"/>
          <dgm:constr type="w" for="ch" forName="parAndChSpace" refType="w" refFor="ch" refForName="parAndChTx" fact="-0.2"/>
          <dgm:constr type="w" for="ch" ptType="sibTrans" op="equ"/>
        </dgm:constrLst>
        <dgm:ruleLst/>
        <dgm:forEach name="Name6" axis="ch" ptType="node">
          <dgm:layoutNode name="parAndChTx">
            <dgm:varLst>
              <dgm:bulletEnabled val="1"/>
            </dgm:varLst>
            <dgm:alg type="tx"/>
            <dgm:choose name="Name7">
              <dgm:if name="Name8" func="var" arg="dir" op="equ" val="norm">
                <dgm:choose name="Name9">
                  <dgm:if name="Name10" axis="self" ptType="node" func="pos" op="equ" val="1">
                    <dgm:shape xmlns:r="http://schemas.openxmlformats.org/officeDocument/2006/relationships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4"/>
                    </dgm:constrLst>
                  </dgm:if>
                  <dgm:else name="Name11">
                    <dgm:shape xmlns:r="http://schemas.openxmlformats.org/officeDocument/2006/relationships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if>
              <dgm:else name="Name12">
                <dgm:choose name="Name13">
                  <dgm:if name="Name14" axis="self" ptType="node" func="pos" op="equ" val="1">
                    <dgm:shape xmlns:r="http://schemas.openxmlformats.org/officeDocument/2006/relationships" rot="180" type="homePlate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4"/>
                      <dgm:constr type="rMarg" refType="w" fact="0.1"/>
                    </dgm:constrLst>
                  </dgm:if>
                  <dgm:else name="Name15">
                    <dgm:shape xmlns:r="http://schemas.openxmlformats.org/officeDocument/2006/relationships" rot="180" type="chevron" r:blip="">
                      <dgm:adjLst>
                        <dgm:adj idx="1" val="0.25"/>
                      </dgm:adjLst>
                    </dgm:shape>
                    <dgm:presOf axis="desOrSelf" ptType="node"/>
                    <dgm:constrLst>
                      <dgm:constr type="h" refType="w" op="equ" fact="0.8"/>
                      <dgm:constr type="primFontSz" val="65"/>
                      <dgm:constr type="tMarg" refType="primFontSz" fact="0.2"/>
                      <dgm:constr type="bMarg" refType="primFontSz" fact="0.2"/>
                      <dgm:constr type="lMarg" refType="w" fact="0.1"/>
                      <dgm:constr type="rMarg" refType="w" fact="0.1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16" axis="followSib" ptType="sibTrans" cnt="1">
            <dgm:layoutNode name="parAndCh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17">
        <dgm:constrLst>
          <dgm:constr type="w" for="ch" forName="parTxOnly" refType="w"/>
          <dgm:constr type="primFontSz" for="ch" ptType="node" op="equ"/>
          <dgm:constr type="w" for="ch" forName="parSpace" refType="w" refFor="ch" refForName="parTxOnly" fact="-0.2"/>
          <dgm:constr type="w" for="ch" ptType="sibTrans" op="equ"/>
        </dgm:constrLst>
        <dgm:ruleLst/>
        <dgm:forEach name="Name18" axis="ch" ptType="node">
          <dgm:layoutNode name="parTxOnly">
            <dgm:varLst>
              <dgm:bulletEnabled val="1"/>
            </dgm:varLst>
            <dgm:alg type="tx"/>
            <dgm:presOf axis="desOrSelf" ptType="node"/>
            <dgm:choose name="Name19">
              <dgm:if name="Name20" func="var" arg="dir" op="equ" val="norm">
                <dgm:choose name="Name21">
                  <dgm:if name="Name22" axis="self" ptType="node" func="pos" op="equ" val="1">
                    <dgm:shape xmlns:r="http://schemas.openxmlformats.org/officeDocument/2006/relationships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42"/>
                      <dgm:constr type="rMarg" refType="primFontSz" fact="0.105"/>
                    </dgm:constrLst>
                  </dgm:if>
                  <dgm:else name="Name23">
                    <dgm:shape xmlns:r="http://schemas.openxmlformats.org/officeDocument/2006/relationships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315"/>
                      <dgm:constr type="rMarg" refType="primFontSz" fact="0.105"/>
                    </dgm:constrLst>
                  </dgm:else>
                </dgm:choose>
              </dgm:if>
              <dgm:else name="Name24">
                <dgm:choose name="Name25">
                  <dgm:if name="Name26" axis="self" ptType="node" func="pos" op="equ" val="1">
                    <dgm:shape xmlns:r="http://schemas.openxmlformats.org/officeDocument/2006/relationships" rot="180" type="homePlate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42"/>
                    </dgm:constrLst>
                  </dgm:if>
                  <dgm:else name="Name27">
                    <dgm:shape xmlns:r="http://schemas.openxmlformats.org/officeDocument/2006/relationships" rot="180" type="chevron" r:blip="">
                      <dgm:adjLst/>
                    </dgm:shape>
                    <dgm:constrLst>
                      <dgm:constr type="h" refType="w" op="equ" fact="0.4"/>
                      <dgm:constr type="primFontSz" val="65"/>
                      <dgm:constr type="tMarg" refType="primFontSz" fact="0.21"/>
                      <dgm:constr type="bMarg" refType="primFontSz" fact="0.21"/>
                      <dgm:constr type="lMarg" refType="primFontSz" fact="0.105"/>
                      <dgm:constr type="rMarg" refType="primFontSz" fact="0.315"/>
                    </dgm:constrLst>
                  </dgm:else>
                </dgm:choose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3">
  <dgm:title val=""/>
  <dgm:desc val=""/>
  <dgm:catLst>
    <dgm:cat type="simple" pri="103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lnNode1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dk1"/>
      </a:fontRef>
    </dgm:style>
  </dgm:styleLbl>
  <dgm:styleLbl name="venn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node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1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2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3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asst4">
    <dgm:scene3d>
      <a:camera prst="orthographicFront"/>
      <a:lightRig rig="flat" dir="t"/>
    </dgm:scene3d>
    <dgm:sp3d prstMaterial="dkEdge">
      <a:bevelT w="8200" h="38100"/>
    </dgm:sp3d>
    <dgm:txPr/>
    <dgm:style>
      <a:lnRef idx="0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>
        <a:schemeClr val="dk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prstMaterial="dkEdge">
      <a:bevelT w="8200" h="38100"/>
    </dgm:sp3d>
    <dgm:txPr/>
    <dgm:style>
      <a:lnRef idx="1">
        <a:scrgbClr r="0" g="0" b="0"/>
      </a:lnRef>
      <a:fillRef idx="2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97280" y="758952"/>
            <a:ext cx="10058400" cy="3566160"/>
          </a:xfrm>
        </p:spPr>
        <p:txBody>
          <a:bodyPr anchor="b">
            <a:normAutofit/>
          </a:bodyPr>
          <a:lstStyle>
            <a:lvl1pPr algn="l">
              <a:lnSpc>
                <a:spcPct val="85000"/>
              </a:lnSpc>
              <a:defRPr sz="8000" spc="-50" baseline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00051" y="4455620"/>
            <a:ext cx="10058400" cy="1143000"/>
          </a:xfrm>
        </p:spPr>
        <p:txBody>
          <a:bodyPr lIns="91440" rIns="91440">
            <a:normAutofit/>
          </a:bodyPr>
          <a:lstStyle>
            <a:lvl1pPr marL="0" indent="0" algn="l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 algn="ctr">
              <a:buNone/>
              <a:defRPr sz="2400"/>
            </a:lvl2pPr>
            <a:lvl3pPr marL="914400" indent="0" algn="ctr">
              <a:buNone/>
              <a:defRPr sz="24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zh-TW" altLang="en-US"/>
              <a:t>按一下以編輯母片子標題樣式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4459106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81126473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414778"/>
            <a:ext cx="2628900" cy="5757421"/>
          </a:xfrm>
        </p:spPr>
        <p:txBody>
          <a:bodyPr vert="eaVert"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414778"/>
            <a:ext cx="7734300" cy="5757422"/>
          </a:xfrm>
        </p:spPr>
        <p:txBody>
          <a:bodyPr vert="eaVert" lIns="45720" tIns="0" rIns="45720" bIns="0"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674289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marL="0">
              <a:defRPr/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34743294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章節標題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758952"/>
            <a:ext cx="10058400" cy="3566160"/>
          </a:xfrm>
        </p:spPr>
        <p:txBody>
          <a:bodyPr anchor="b" anchorCtr="0">
            <a:normAutofit/>
          </a:bodyPr>
          <a:lstStyle>
            <a:lvl1pPr>
              <a:lnSpc>
                <a:spcPct val="85000"/>
              </a:lnSpc>
              <a:defRPr sz="8000" b="0">
                <a:solidFill>
                  <a:schemeClr val="tx1">
                    <a:lumMod val="85000"/>
                    <a:lumOff val="15000"/>
                  </a:schemeClr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4453128"/>
            <a:ext cx="10058400" cy="1143000"/>
          </a:xfrm>
        </p:spPr>
        <p:txBody>
          <a:bodyPr lIns="91440" rIns="91440" anchor="t" anchorCtr="0">
            <a:normAutofit/>
          </a:bodyPr>
          <a:lstStyle>
            <a:lvl1pPr marL="0" indent="0">
              <a:buNone/>
              <a:defRPr sz="2400" cap="all" spc="200" baseline="0">
                <a:solidFill>
                  <a:schemeClr val="tx2"/>
                </a:solidFill>
                <a:latin typeface="+mj-lt"/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1207658" y="4343400"/>
            <a:ext cx="987552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6238661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97279" y="1845734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17920" y="1845735"/>
            <a:ext cx="4937760" cy="402336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41739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</p:spPr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9728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217920" y="1846052"/>
            <a:ext cx="4937760" cy="736282"/>
          </a:xfrm>
        </p:spPr>
        <p:txBody>
          <a:bodyPr lIns="91440" rIns="91440" anchor="ctr">
            <a:normAutofit/>
          </a:bodyPr>
          <a:lstStyle>
            <a:lvl1pPr marL="0" indent="0">
              <a:buNone/>
              <a:defRPr sz="2000" b="0" cap="all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217920" y="2582334"/>
            <a:ext cx="4937760" cy="33782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262818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7479594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75" y="6400800"/>
            <a:ext cx="12188825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6" name="Rectangle 5"/>
          <p:cNvSpPr/>
          <p:nvPr/>
        </p:nvSpPr>
        <p:spPr>
          <a:xfrm>
            <a:off x="15" y="633431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12231131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含輔助字幕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16" y="0"/>
            <a:ext cx="4050791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4040071" y="0"/>
            <a:ext cx="64008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594359"/>
            <a:ext cx="3200400" cy="2286000"/>
          </a:xfrm>
        </p:spPr>
        <p:txBody>
          <a:bodyPr anchor="b">
            <a:norm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00600" y="731520"/>
            <a:ext cx="6492240" cy="5257800"/>
          </a:xfrm>
        </p:spPr>
        <p:txBody>
          <a:bodyPr/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2926080"/>
            <a:ext cx="3200400" cy="3379124"/>
          </a:xfrm>
        </p:spPr>
        <p:txBody>
          <a:bodyPr lIns="91440" rIns="91440">
            <a:normAutofit/>
          </a:bodyPr>
          <a:lstStyle>
            <a:lvl1pPr marL="0" indent="0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465512" y="6459785"/>
            <a:ext cx="2618510" cy="365125"/>
          </a:xfrm>
        </p:spPr>
        <p:txBody>
          <a:bodyPr/>
          <a:lstStyle>
            <a:lvl1pPr algn="l">
              <a:defRPr/>
            </a:lvl1pPr>
          </a:lstStyle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4800600" y="6459785"/>
            <a:ext cx="4648200" cy="365125"/>
          </a:xfrm>
        </p:spPr>
        <p:txBody>
          <a:bodyPr/>
          <a:lstStyle>
            <a:lvl1pPr algn="l">
              <a:defRPr>
                <a:solidFill>
                  <a:schemeClr val="tx2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82660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含輔助字幕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4953000"/>
            <a:ext cx="12188825" cy="1905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15" y="4915076"/>
            <a:ext cx="12188825" cy="6400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97280" y="5074920"/>
            <a:ext cx="10113264" cy="822960"/>
          </a:xfrm>
        </p:spPr>
        <p:txBody>
          <a:bodyPr lIns="91440" tIns="0" rIns="91440" bIns="0" anchor="b">
            <a:noAutofit/>
          </a:bodyPr>
          <a:lstStyle>
            <a:lvl1pPr>
              <a:defRPr sz="3600" b="0">
                <a:solidFill>
                  <a:srgbClr val="FFFFFF"/>
                </a:solidFill>
              </a:defRPr>
            </a:lvl1pPr>
          </a:lstStyle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5" y="0"/>
            <a:ext cx="12191985" cy="4915076"/>
          </a:xfrm>
          <a:blipFill>
            <a:blip r:embed="rId2"/>
            <a:stretch>
              <a:fillRect/>
            </a:stretch>
          </a:blipFill>
        </p:spPr>
        <p:txBody>
          <a:bodyPr lIns="457200" tIns="457200" anchor="t"/>
          <a:lstStyle>
            <a:lvl1pPr marL="0" indent="0">
              <a:buNone/>
              <a:defRPr sz="3200">
                <a:solidFill>
                  <a:schemeClr val="bg1"/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97280" y="5907023"/>
            <a:ext cx="10113264" cy="594360"/>
          </a:xfrm>
        </p:spPr>
        <p:txBody>
          <a:bodyPr lIns="91440" tIns="0" rIns="91440" bIns="0">
            <a:normAutofit/>
          </a:bodyPr>
          <a:lstStyle>
            <a:lvl1pPr marL="0" indent="0">
              <a:spcBef>
                <a:spcPts val="0"/>
              </a:spcBef>
              <a:spcAft>
                <a:spcPts val="600"/>
              </a:spcAft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按一下以編輯母片文字樣式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TW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41667493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1" y="6400800"/>
            <a:ext cx="12192000" cy="4572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0" y="6334316"/>
            <a:ext cx="12192001" cy="65998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97280" y="286603"/>
            <a:ext cx="10058400" cy="1450757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zh-TW" altLang="en-US"/>
              <a:t>按一下以編輯母片標題樣式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97280" y="1845734"/>
            <a:ext cx="10058400" cy="4023360"/>
          </a:xfrm>
          <a:prstGeom prst="rect">
            <a:avLst/>
          </a:prstGeom>
        </p:spPr>
        <p:txBody>
          <a:bodyPr vert="horz" lIns="0" tIns="45720" rIns="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97280" y="6459785"/>
            <a:ext cx="2472271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rgbClr val="FFFFFF"/>
                </a:solidFill>
              </a:defRPr>
            </a:lvl1pPr>
          </a:lstStyle>
          <a:p>
            <a:fld id="{DF7E5854-5E21-4734-9EC0-3A9D3BB9AE28}" type="datetimeFigureOut">
              <a:rPr lang="zh-TW" altLang="en-US" smtClean="0"/>
              <a:t>2025/11/23</a:t>
            </a:fld>
            <a:endParaRPr lang="zh-TW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686185" y="6459785"/>
            <a:ext cx="482280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00" cap="all" baseline="0">
                <a:solidFill>
                  <a:srgbClr val="FFFFFF"/>
                </a:solidFill>
              </a:defRPr>
            </a:lvl1pPr>
          </a:lstStyle>
          <a:p>
            <a:endParaRPr lang="zh-TW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900458" y="6459785"/>
            <a:ext cx="131202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rgbClr val="FFFFFF"/>
                </a:solidFill>
              </a:defRPr>
            </a:lvl1pPr>
          </a:lstStyle>
          <a:p>
            <a:fld id="{0858F3FD-BA19-4612-A038-12565B1886F7}" type="slidenum">
              <a:rPr lang="zh-TW" altLang="en-US" smtClean="0"/>
              <a:t>‹#›</a:t>
            </a:fld>
            <a:endParaRPr lang="zh-TW" altLang="en-US"/>
          </a:p>
        </p:txBody>
      </p:sp>
      <p:cxnSp>
        <p:nvCxnSpPr>
          <p:cNvPr id="10" name="Straight Connector 9"/>
          <p:cNvCxnSpPr/>
          <p:nvPr/>
        </p:nvCxnSpPr>
        <p:spPr>
          <a:xfrm>
            <a:off x="1193532" y="1737845"/>
            <a:ext cx="9966960" cy="0"/>
          </a:xfrm>
          <a:prstGeom prst="line">
            <a:avLst/>
          </a:prstGeom>
          <a:ln w="6350">
            <a:solidFill>
              <a:schemeClr val="tx1">
                <a:lumMod val="50000"/>
                <a:lumOff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8882692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0" r:id="rId1"/>
    <p:sldLayoutId id="2147483721" r:id="rId2"/>
    <p:sldLayoutId id="2147483722" r:id="rId3"/>
    <p:sldLayoutId id="2147483723" r:id="rId4"/>
    <p:sldLayoutId id="2147483724" r:id="rId5"/>
    <p:sldLayoutId id="2147483725" r:id="rId6"/>
    <p:sldLayoutId id="2147483726" r:id="rId7"/>
    <p:sldLayoutId id="2147483727" r:id="rId8"/>
    <p:sldLayoutId id="2147483728" r:id="rId9"/>
    <p:sldLayoutId id="2147483729" r:id="rId10"/>
    <p:sldLayoutId id="2147483730" r:id="rId11"/>
  </p:sldLayoutIdLst>
  <p:txStyles>
    <p:titleStyle>
      <a:lvl1pPr algn="l" defTabSz="914400" rtl="0" eaLnBrk="1" latinLnBrk="0" hangingPunct="1">
        <a:lnSpc>
          <a:spcPct val="85000"/>
        </a:lnSpc>
        <a:spcBef>
          <a:spcPct val="0"/>
        </a:spcBef>
        <a:buNone/>
        <a:defRPr sz="4800" kern="1200" spc="-50" baseline="0">
          <a:solidFill>
            <a:schemeClr val="tx1">
              <a:lumMod val="75000"/>
              <a:lumOff val="25000"/>
            </a:schemeClr>
          </a:solidFill>
          <a:latin typeface="+mj-lt"/>
          <a:ea typeface="+mj-ea"/>
          <a:cs typeface="+mj-cs"/>
        </a:defRPr>
      </a:lvl1pPr>
    </p:titleStyle>
    <p:bodyStyle>
      <a:lvl1pPr marL="91440" indent="-91440" algn="l" defTabSz="914400" rtl="0" eaLnBrk="1" latinLnBrk="0" hangingPunct="1">
        <a:lnSpc>
          <a:spcPct val="90000"/>
        </a:lnSpc>
        <a:spcBef>
          <a:spcPts val="1200"/>
        </a:spcBef>
        <a:spcAft>
          <a:spcPts val="200"/>
        </a:spcAft>
        <a:buClr>
          <a:schemeClr val="accent1"/>
        </a:buClr>
        <a:buSzPct val="100000"/>
        <a:buFont typeface="Calibri" panose="020F0502020204030204" pitchFamily="34" charset="0"/>
        <a:buChar char=" "/>
        <a:defRPr sz="20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38404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56692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74980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932688" indent="-18288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11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13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15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1700000" indent="-228600" algn="l" defTabSz="914400" rtl="0" eaLnBrk="1" latinLnBrk="0" hangingPunct="1">
        <a:lnSpc>
          <a:spcPct val="90000"/>
        </a:lnSpc>
        <a:spcBef>
          <a:spcPts val="200"/>
        </a:spcBef>
        <a:spcAft>
          <a:spcPts val="400"/>
        </a:spcAft>
        <a:buClr>
          <a:schemeClr val="accent1"/>
        </a:buClr>
        <a:buFont typeface="Calibri" pitchFamily="34" charset="0"/>
        <a:buChar char="◦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F1C923F-ED28-F25D-4431-D74D9D21123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TW" dirty="0">
                <a:latin typeface="Times New Roman"/>
                <a:ea typeface="新細明體"/>
                <a:cs typeface="Times New Roman"/>
              </a:rPr>
              <a:t>Object Detection SVM</a:t>
            </a:r>
            <a:br>
              <a:rPr lang="en-US" altLang="zh-TW" dirty="0">
                <a:latin typeface="Times New Roman"/>
              </a:rPr>
            </a:br>
            <a:r>
              <a:rPr lang="zh-TW" altLang="en-US">
                <a:latin typeface="Times New Roman"/>
                <a:ea typeface="Microsoft JhengHei"/>
                <a:cs typeface="Calibri"/>
              </a:rPr>
              <a:t>第一組</a:t>
            </a: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F5A64024-8DB2-193E-47F5-AF81D74B25F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zh-TW" altLang="en-US" dirty="0">
              <a:latin typeface="Microsoft JhengHei"/>
              <a:ea typeface="Microsoft JhengHei"/>
            </a:endParaRPr>
          </a:p>
        </p:txBody>
      </p:sp>
    </p:spTree>
    <p:extLst>
      <p:ext uri="{BB962C8B-B14F-4D97-AF65-F5344CB8AC3E}">
        <p14:creationId xmlns:p14="http://schemas.microsoft.com/office/powerpoint/2010/main" val="44894392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20B8C1DB-2A06-7576-9D58-BCC5375FEE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</a:rPr>
              <a:t>校準機制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309D3FC-0B0E-3ED2-3572-AD95E28D22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altLang="zh-TW" dirty="0">
                <a:latin typeface="Times New Roman"/>
                <a:ea typeface="新細明體"/>
                <a:cs typeface="Times New Roman"/>
              </a:rPr>
              <a:t>SVM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模型間的輸出分數不可直接比較</a:t>
            </a:r>
            <a:endParaRPr lang="en-US" altLang="zh-TW">
              <a:latin typeface="Times New Roman"/>
              <a:ea typeface="Microsoft JhengHei"/>
              <a:cs typeface="Times New Roman"/>
            </a:endParaRP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使用</a:t>
            </a:r>
            <a:r>
              <a:rPr lang="en-US" altLang="zh-TW" i="0" dirty="0">
                <a:solidFill>
                  <a:srgbClr val="242424"/>
                </a:solidFill>
                <a:effectLst/>
                <a:latin typeface="Times New Roman"/>
                <a:ea typeface="新細明體"/>
                <a:cs typeface="Times New Roman"/>
              </a:rPr>
              <a:t>Non-Maximum Suppression (NMS)</a:t>
            </a:r>
          </a:p>
          <a:p>
            <a:r>
              <a:rPr lang="zh-TW" altLang="en-US" b="0" i="0">
                <a:solidFill>
                  <a:srgbClr val="333333"/>
                </a:solidFill>
                <a:effectLst/>
                <a:latin typeface="Times New Roman"/>
                <a:ea typeface="Microsoft JhengHei"/>
                <a:cs typeface="Times New Roman"/>
              </a:rPr>
              <a:t>計算檢測結果與真實邊界框之間的重疊分數</a:t>
            </a:r>
            <a:endParaRPr lang="en-US" altLang="zh-TW" i="0">
              <a:solidFill>
                <a:srgbClr val="242424"/>
              </a:solidFill>
              <a:effectLst/>
              <a:latin typeface="Times New Roman"/>
              <a:ea typeface="Microsoft JhengHei"/>
              <a:cs typeface="Times New Roman"/>
            </a:endParaRPr>
          </a:p>
          <a:p>
            <a:r>
              <a:rPr lang="en-US" altLang="zh-TW" dirty="0">
                <a:latin typeface="Times New Roman"/>
                <a:ea typeface="新細明體"/>
                <a:cs typeface="Times New Roman"/>
              </a:rPr>
              <a:t>IOU</a:t>
            </a:r>
            <a:r>
              <a:rPr lang="zh-TW" altLang="en-US" dirty="0">
                <a:latin typeface="Times New Roman"/>
                <a:ea typeface="Microsoft JhengHei"/>
                <a:cs typeface="Times New Roman"/>
              </a:rPr>
              <a:t>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&gt; 0.5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的偵測作為正樣本，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IOU</a:t>
            </a:r>
            <a:r>
              <a:rPr lang="zh-TW" altLang="en-US" dirty="0">
                <a:latin typeface="Times New Roman"/>
                <a:ea typeface="Microsoft JhengHei"/>
                <a:cs typeface="Times New Roman"/>
              </a:rPr>
              <a:t>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&lt; 0.2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為負樣本</a:t>
            </a: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   校準檢測分數如下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:</a:t>
            </a:r>
            <a:endParaRPr lang="zh-TW" altLang="en-US">
              <a:latin typeface="Times New Roman"/>
              <a:ea typeface="Microsoft JhengHei"/>
              <a:cs typeface="Times New Roman"/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86C1F93-ACE9-E7A2-4D05-2E16A8B264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571522" y="4136922"/>
            <a:ext cx="5048955" cy="6954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4471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07E3F9-CB3E-1D38-EB3D-D54B823E99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實驗評估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8C572ED-AD92-B23D-4AE0-08564981E4B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評估基準: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 在</a:t>
            </a:r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目標檢測這個廣受認可的基準任務上，評估我們的Exemplar-SVM框架。接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著，我們將展示我們的方法在訓練樣本（exemplars）與其相關檢測之間產生高品質對齊</a:t>
            </a:r>
            <a:endParaRPr lang="en-US" altLang="zh-TW" dirty="0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的能力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。</a:t>
            </a:r>
            <a:endParaRPr lang="zh-TW">
              <a:latin typeface="Times New Roman"/>
              <a:ea typeface="微軟正黑體" panose="020B0604030504040204" pitchFamily="34" charset="-120"/>
              <a:cs typeface="Calibri" panose="020F0502020204030204"/>
            </a:endParaRPr>
          </a:p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資料來源: 使用單一來源的樣本：</a:t>
            </a:r>
            <a:r>
              <a:rPr lang="en-US" altLang="zh-TW" dirty="0">
                <a:latin typeface="Times New Roman"/>
                <a:ea typeface="微軟正黑體"/>
                <a:cs typeface="+mn-lt"/>
              </a:rPr>
              <a:t>PASCAL</a:t>
            </a:r>
            <a:r>
              <a:rPr lang="zh-TW" altLang="en-US" dirty="0">
                <a:latin typeface="Times New Roman"/>
                <a:ea typeface="微軟正黑體" panose="020B0604030504040204" pitchFamily="34" charset="-120"/>
                <a:cs typeface="+mn-lt"/>
              </a:rPr>
              <a:t> </a:t>
            </a:r>
            <a:r>
              <a:rPr lang="en-US" altLang="zh-TW" dirty="0">
                <a:latin typeface="Times New Roman"/>
                <a:ea typeface="微軟正黑體"/>
                <a:cs typeface="+mn-lt"/>
              </a:rPr>
              <a:t>VOC</a:t>
            </a:r>
            <a:r>
              <a:rPr lang="zh-TW" altLang="en-US" dirty="0">
                <a:latin typeface="Times New Roman"/>
                <a:ea typeface="微軟正黑體" panose="020B0604030504040204" pitchFamily="34" charset="-120"/>
                <a:cs typeface="+mn-lt"/>
              </a:rPr>
              <a:t> </a:t>
            </a:r>
            <a:r>
              <a:rPr lang="en-US" altLang="zh-TW" dirty="0">
                <a:latin typeface="Times New Roman"/>
                <a:ea typeface="微軟正黑體"/>
                <a:cs typeface="+mn-lt"/>
              </a:rPr>
              <a:t>2007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資料集，這是一個常用於基準</a:t>
            </a:r>
            <a:endParaRPr lang="en-US" altLang="zh-TW" dirty="0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測試物件檢測演算法的流行資料集。</a:t>
            </a:r>
            <a:endParaRPr 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資料與訓練流程</a:t>
            </a:r>
            <a:r>
              <a:rPr lang="en-US" altLang="zh-TW" dirty="0">
                <a:latin typeface="Times New Roman"/>
                <a:ea typeface="微軟正黑體"/>
                <a:cs typeface="+mn-lt"/>
              </a:rPr>
              <a:t>: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 為</a:t>
            </a:r>
            <a:r>
              <a:rPr lang="en-US" dirty="0">
                <a:latin typeface="Times New Roman"/>
                <a:ea typeface="微軟正黑體"/>
                <a:cs typeface="+mn-lt"/>
              </a:rPr>
              <a:t>5,011張訓練驗證（trainval）影像中20個類別的12,608個樣本中的每</a:t>
            </a:r>
            <a:r>
              <a:rPr lang="zh-TW" altLang="en-US" dirty="0">
                <a:latin typeface="Times New Roman"/>
                <a:ea typeface="微軟正黑體" panose="020B0604030504040204" pitchFamily="34" charset="-120"/>
                <a:cs typeface="+mn-lt"/>
              </a:rPr>
              <a:t>  </a:t>
            </a:r>
            <a:endParaRPr lang="en-US" altLang="zh-TW" dirty="0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en-US" err="1">
                <a:latin typeface="Times New Roman"/>
                <a:ea typeface="微軟正黑體"/>
                <a:cs typeface="+mn-lt"/>
              </a:rPr>
              <a:t>一個，學習一個單獨的分類器w</a:t>
            </a:r>
            <a:r>
              <a:rPr lang="en-US" dirty="0">
                <a:latin typeface="Times New Roman"/>
                <a:ea typeface="微軟正黑體"/>
                <a:cs typeface="+mn-lt"/>
              </a:rPr>
              <a:t>，</a:t>
            </a:r>
            <a:r>
              <a:rPr lang="zh-TW" altLang="en-US">
                <a:latin typeface="Times New Roman"/>
                <a:ea typeface="微軟正黑體"/>
                <a:cs typeface="+mn-lt"/>
              </a:rPr>
              <a:t>並從訓練集</a:t>
            </a:r>
            <a:r>
              <a:rPr lang="en-US" dirty="0">
                <a:latin typeface="Times New Roman"/>
                <a:ea typeface="微軟正黑體"/>
                <a:cs typeface="+mn-lt"/>
              </a:rPr>
              <a:t>（train set）</a:t>
            </a:r>
            <a:r>
              <a:rPr lang="zh-TW" altLang="en-US">
                <a:latin typeface="Times New Roman"/>
                <a:ea typeface="微軟正黑體"/>
                <a:cs typeface="+mn-lt"/>
              </a:rPr>
              <a:t>中的類外影像</a:t>
            </a:r>
            <a:r>
              <a:rPr lang="en-US" dirty="0">
                <a:latin typeface="Times New Roman"/>
                <a:ea typeface="微軟正黑體"/>
                <a:cs typeface="+mn-lt"/>
              </a:rPr>
              <a:t>（out-of-class </a:t>
            </a:r>
          </a:p>
          <a:p>
            <a:r>
              <a:rPr lang="en-US" dirty="0">
                <a:latin typeface="Times New Roman"/>
                <a:ea typeface="微軟正黑體"/>
                <a:cs typeface="+mn-lt"/>
              </a:rPr>
              <a:t>images）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挖掘難負例</a:t>
            </a:r>
            <a:r>
              <a:rPr lang="en-US" dirty="0">
                <a:latin typeface="Times New Roman"/>
                <a:ea typeface="微軟正黑體"/>
                <a:cs typeface="+mn-lt"/>
              </a:rPr>
              <a:t>（hard negatives），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並使用訓練驗證集中的所有正負影像進行校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準。</a:t>
            </a:r>
          </a:p>
          <a:p>
            <a:endParaRPr lang="zh-TW" altLang="en-US">
              <a:ea typeface="+mn-lt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67964519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D273B78-AACB-1355-0004-66F2E1351F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  <a:cs typeface="Calibri Light"/>
              </a:rPr>
              <a:t>物件檢測</a:t>
            </a:r>
            <a:r>
              <a:rPr lang="en-US" altLang="zh-TW" dirty="0">
                <a:latin typeface="Microsoft JhengHei"/>
                <a:ea typeface="新細明體"/>
                <a:cs typeface="Calibri Light"/>
              </a:rPr>
              <a:t>(圖6)</a:t>
            </a:r>
            <a:endParaRPr lang="zh-TW" dirty="0">
              <a:latin typeface="Microsoft JhengHei"/>
            </a:endParaRPr>
          </a:p>
        </p:txBody>
      </p:sp>
      <p:pic>
        <p:nvPicPr>
          <p:cNvPr id="4" name="內容版面配置區 3" descr="一張含有 拼貼畫, 螢幕擷取畫面, 車輛, 陸上交通工具 的圖片&#10;&#10;AI 產生的內容可能不正確。">
            <a:extLst>
              <a:ext uri="{FF2B5EF4-FFF2-40B4-BE49-F238E27FC236}">
                <a16:creationId xmlns:a16="http://schemas.microsoft.com/office/drawing/2014/main" id="{E1593DE2-634A-6B23-8E0A-8E7B1643713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22177" y="1845734"/>
            <a:ext cx="7608605" cy="4023360"/>
          </a:xfrm>
        </p:spPr>
      </p:pic>
    </p:spTree>
    <p:extLst>
      <p:ext uri="{BB962C8B-B14F-4D97-AF65-F5344CB8AC3E}">
        <p14:creationId xmlns:p14="http://schemas.microsoft.com/office/powerpoint/2010/main" val="223251141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645C49C-523C-0098-90DE-39AE89C04E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  <a:cs typeface="Calibri Light"/>
              </a:rPr>
              <a:t>物件檢測</a:t>
            </a:r>
            <a:endParaRPr lang="zh-TW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D129824F-E9DF-B62A-6D04-96C332B1CB5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ea typeface="+mn-lt"/>
                <a:cs typeface="+mn-lt"/>
              </a:rPr>
              <a:t>圖6展示了我們的Exemplar-SVM框架產生的一些偵測（綠色框）。我們也展示了與每個偵</a:t>
            </a:r>
            <a:endParaRPr lang="en-US" altLang="zh-TW">
              <a:ea typeface="+mn-lt"/>
              <a:cs typeface="+mn-lt"/>
            </a:endParaRPr>
          </a:p>
          <a:p>
            <a:r>
              <a:rPr lang="zh-TW">
                <a:ea typeface="+mn-lt"/>
                <a:cs typeface="+mn-lt"/>
              </a:rPr>
              <a:t>測相關聯的疊加樣本（黃色框）。遵循VOC挑戰的協定，我們在包含4,952張影像的測試集</a:t>
            </a:r>
            <a:endParaRPr lang="en-US" altLang="zh-TW">
              <a:ea typeface="+mn-lt"/>
              <a:cs typeface="+mn-lt"/>
            </a:endParaRPr>
          </a:p>
          <a:p>
            <a:r>
              <a:rPr lang="zh-TW">
                <a:ea typeface="+mn-lt"/>
                <a:cs typeface="+mn-lt"/>
              </a:rPr>
              <a:t>上，按類別評估我們的系統。</a:t>
            </a:r>
            <a:endParaRPr lang="en-US" altLang="zh-TW" b="1">
              <a:ea typeface="+mn-lt"/>
              <a:cs typeface="Calibri"/>
            </a:endParaRPr>
          </a:p>
          <a:p>
            <a:r>
              <a:rPr lang="zh-TW" altLang="en-US">
                <a:ea typeface="+mn-lt"/>
                <a:cs typeface="+mn-lt"/>
              </a:rPr>
              <a:t>結果清楚地表明，由於距離函數參數化帶來的額外約束比使用超平面更差。為了強調上述</a:t>
            </a:r>
            <a:endParaRPr lang="en-US" altLang="zh-TW">
              <a:ea typeface="+mn-lt"/>
              <a:cs typeface="+mn-lt"/>
            </a:endParaRPr>
          </a:p>
          <a:p>
            <a:r>
              <a:rPr lang="zh-TW" altLang="en-US">
                <a:ea typeface="+mn-lt"/>
                <a:cs typeface="+mn-lt"/>
              </a:rPr>
              <a:t>共現機制的重要性，作者報告了使用校準（</a:t>
            </a:r>
            <a:r>
              <a:rPr lang="en-US" altLang="zh-TW" b="1" err="1">
                <a:ea typeface="+mn-lt"/>
                <a:cs typeface="+mn-lt"/>
              </a:rPr>
              <a:t>ESVM+Cal</a:t>
            </a:r>
            <a:r>
              <a:rPr lang="zh-TW" altLang="en-US">
                <a:ea typeface="+mn-lt"/>
                <a:cs typeface="+mn-lt"/>
              </a:rPr>
              <a:t>）的結果。</a:t>
            </a:r>
            <a:endParaRPr lang="zh-TW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06512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1A4B58E-B4DA-A6CA-B951-5A2FF156974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ea typeface="+mj-lt"/>
                <a:cs typeface="+mj-lt"/>
              </a:rPr>
              <a:t>物件檢測</a:t>
            </a:r>
            <a:r>
              <a:rPr lang="en-US" altLang="zh-TW">
                <a:ea typeface="+mj-lt"/>
                <a:cs typeface="+mj-lt"/>
              </a:rPr>
              <a:t>(表一)</a:t>
            </a:r>
            <a:endParaRPr lang="zh-TW"/>
          </a:p>
        </p:txBody>
      </p:sp>
      <p:pic>
        <p:nvPicPr>
          <p:cNvPr id="4" name="內容版面配置區 3" descr="一張含有 文字, 螢幕擷取畫面, 字型, 數字 的圖片&#10;&#10;AI 產生的內容可能不正確。">
            <a:extLst>
              <a:ext uri="{FF2B5EF4-FFF2-40B4-BE49-F238E27FC236}">
                <a16:creationId xmlns:a16="http://schemas.microsoft.com/office/drawing/2014/main" id="{0C350093-FD44-B4F2-83F4-34B68929CB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97280" y="1971622"/>
            <a:ext cx="10058400" cy="2393720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4AE3E8CC-7AEB-E2F1-262F-64443C79F0B6}"/>
              </a:ext>
            </a:extLst>
          </p:cNvPr>
          <p:cNvSpPr txBox="1"/>
          <p:nvPr/>
        </p:nvSpPr>
        <p:spPr>
          <a:xfrm>
            <a:off x="2926080" y="4599604"/>
            <a:ext cx="6400800" cy="1908215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Times New Roman"/>
                <a:ea typeface="Microsoft JhengHei"/>
                <a:cs typeface="+mn-lt"/>
              </a:rPr>
              <a:t>在表</a:t>
            </a:r>
            <a:r>
              <a:rPr lang="en-US" altLang="zh-TW" sz="2000" dirty="0">
                <a:latin typeface="Times New Roman"/>
                <a:ea typeface="+mn-lt"/>
                <a:cs typeface="+mn-lt"/>
              </a:rPr>
              <a:t>1</a:t>
            </a:r>
            <a:r>
              <a:rPr lang="zh-TW" altLang="en-US" sz="2000">
                <a:latin typeface="Times New Roman"/>
                <a:ea typeface="Microsoft JhengHei"/>
                <a:cs typeface="+mn-lt"/>
              </a:rPr>
              <a:t>中總結為</a:t>
            </a:r>
            <a:r>
              <a:rPr lang="zh-TW" altLang="en-US" sz="2000" b="1">
                <a:latin typeface="Times New Roman"/>
                <a:ea typeface="Microsoft JhengHei"/>
                <a:cs typeface="+mn-lt"/>
              </a:rPr>
              <a:t>每類平均精度</a:t>
            </a:r>
            <a:endParaRPr lang="en-US" altLang="zh-TW" sz="2000">
              <a:latin typeface="Times New Roman"/>
              <a:ea typeface="Microsoft JhengHei"/>
              <a:cs typeface="+mn-lt"/>
            </a:endParaRPr>
          </a:p>
          <a:p>
            <a:r>
              <a:rPr lang="zh-TW" altLang="zh-TW" sz="2000">
                <a:latin typeface="Times New Roman"/>
                <a:ea typeface="Microsoft JhengHei"/>
                <a:cs typeface="+mn-lt"/>
              </a:rPr>
              <a:t>結果顯示，標準的最近鄰（Nearest Neighbor, NN</a:t>
            </a:r>
            <a:r>
              <a:rPr lang="en-US" altLang="zh-TW" sz="2000" dirty="0">
                <a:latin typeface="Times New Roman"/>
                <a:ea typeface="+mn-lt"/>
                <a:cs typeface="+mn-lt"/>
              </a:rPr>
              <a:t>)</a:t>
            </a:r>
            <a:r>
              <a:rPr lang="zh-TW" altLang="en-US" sz="2000">
                <a:latin typeface="Times New Roman"/>
                <a:ea typeface="Microsoft JhengHei"/>
                <a:cs typeface="+mn-lt"/>
              </a:rPr>
              <a:t>不太理想</a:t>
            </a:r>
            <a:r>
              <a:rPr lang="zh-TW" altLang="zh-TW" sz="2000">
                <a:latin typeface="Times New Roman"/>
                <a:ea typeface="Microsoft JhengHei"/>
                <a:cs typeface="+mn-lt"/>
              </a:rPr>
              <a:t>。雖然經過校</a:t>
            </a:r>
            <a:r>
              <a:rPr lang="zh-TW" altLang="en-US" sz="2000">
                <a:latin typeface="Times New Roman"/>
                <a:ea typeface="Microsoft JhengHei"/>
                <a:cs typeface="+mn-lt"/>
              </a:rPr>
              <a:t>正 </a:t>
            </a:r>
            <a:r>
              <a:rPr lang="zh-TW" altLang="zh-TW" sz="2000" b="1">
                <a:latin typeface="Times New Roman"/>
                <a:ea typeface="Microsoft JhengHei"/>
                <a:cs typeface="+mn-lt"/>
              </a:rPr>
              <a:t>NN+Cal</a:t>
            </a:r>
            <a:r>
              <a:rPr lang="zh-TW" altLang="en-US" sz="2000" b="1">
                <a:latin typeface="Times New Roman"/>
                <a:ea typeface="Microsoft JhengHei"/>
                <a:cs typeface="+mn-lt"/>
              </a:rPr>
              <a:t>  </a:t>
            </a:r>
            <a:r>
              <a:rPr lang="zh-TW" altLang="zh-TW" sz="2000">
                <a:latin typeface="Times New Roman"/>
                <a:ea typeface="Microsoft JhengHei"/>
                <a:cs typeface="+mn-lt"/>
              </a:rPr>
              <a:t>後性能有所提升，但由於缺乏對負面資料的建模，它仍然無法與其他方法相比。</a:t>
            </a:r>
            <a:endParaRPr lang="zh-TW" altLang="en-US" sz="2000" b="1">
              <a:latin typeface="Times New Roman"/>
              <a:ea typeface="Microsoft JhengHei"/>
              <a:cs typeface="+mn-lt"/>
            </a:endParaRPr>
          </a:p>
          <a:p>
            <a:endParaRPr lang="zh-TW" altLang="zh-TW" sz="2000">
              <a:cs typeface="Calibri"/>
            </a:endParaRPr>
          </a:p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12953408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BBC0E11-8A33-DFBA-86DD-463B08361B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Calibri Light"/>
              </a:rPr>
              <a:t>物件檢測</a:t>
            </a:r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13FE6334-3FE6-35C6-115A-E982C6AD092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zh-TW" altLang="en-US">
                <a:ea typeface="+mn-lt"/>
                <a:cs typeface="+mn-lt"/>
              </a:rPr>
              <a:t> </a:t>
            </a:r>
            <a:r>
              <a:rPr lang="zh-TW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在PASCAL測試集上，</a:t>
            </a:r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作者</a:t>
            </a:r>
            <a:r>
              <a:rPr lang="zh-TW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的完整系統獲得了</a:t>
            </a:r>
            <a:r>
              <a:rPr lang="zh-TW" altLang="zh-TW" b="1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0.227的平均精度（mAP）</a:t>
            </a:r>
            <a:r>
              <a:rPr lang="zh-TW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，</a:t>
            </a:r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  <a:cs typeface="+mn-lt"/>
            </a:endParaRPr>
          </a:p>
          <a:p>
            <a:r>
              <a:rPr lang="zh-TW" altLang="zh-TW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這與Felzenszwalb最先進的可變形部件混合模型具有競爭力。</a:t>
            </a:r>
            <a:endParaRPr lang="en-US" altLang="zh-TW">
              <a:latin typeface="微軟正黑體" panose="020B0604030504040204" pitchFamily="34" charset="-120"/>
              <a:ea typeface="微軟正黑體" panose="020B0604030504040204" pitchFamily="34" charset="-120"/>
              <a:cs typeface="+mn-lt"/>
            </a:endParaRPr>
          </a:p>
          <a:p>
            <a:r>
              <a:rPr lang="zh-TW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+mn-lt"/>
              </a:rPr>
              <a:t>並與不同基準做比較，獲得了大多數優於現有方法的結果。</a:t>
            </a:r>
            <a:endParaRPr lang="zh-TW" altLang="en-US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02010379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410A91D-7F3F-E6DA-BF44-313050B125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ea typeface="+mj-lt"/>
                <a:cs typeface="+mj-lt"/>
              </a:rPr>
              <a:t>關聯與元資料遷移</a:t>
            </a:r>
            <a:endParaRPr 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5B1255E-26C0-7026-8844-72E35128D3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ea typeface="+mn-lt"/>
                <a:cs typeface="+mn-lt"/>
              </a:rPr>
              <a:t>為了展示</a:t>
            </a:r>
            <a:r>
              <a:rPr lang="zh-TW" altLang="en-US">
                <a:ea typeface="+mn-lt"/>
                <a:cs typeface="+mn-lt"/>
              </a:rPr>
              <a:t>此</a:t>
            </a:r>
            <a:r>
              <a:rPr lang="zh-TW">
                <a:ea typeface="+mn-lt"/>
                <a:cs typeface="+mn-lt"/>
              </a:rPr>
              <a:t>方法所獲得的高品質對應關係，</a:t>
            </a:r>
            <a:r>
              <a:rPr lang="zh-TW" altLang="en-US">
                <a:ea typeface="+mn-lt"/>
                <a:cs typeface="+mn-lt"/>
              </a:rPr>
              <a:t>作者</a:t>
            </a:r>
            <a:r>
              <a:rPr lang="zh-TW">
                <a:ea typeface="+mn-lt"/>
                <a:cs typeface="+mn-lt"/>
              </a:rPr>
              <a:t>檢視了多個元資料遷移任務。</a:t>
            </a:r>
            <a:endParaRPr lang="en-US" altLang="zh-TW">
              <a:ea typeface="+mn-lt"/>
              <a:cs typeface="+mn-lt"/>
            </a:endParaRPr>
          </a:p>
          <a:p>
            <a:r>
              <a:rPr lang="zh-TW" altLang="en-US">
                <a:ea typeface="+mn-lt"/>
                <a:cs typeface="+mn-lt"/>
              </a:rPr>
              <a:t>使用了 </a:t>
            </a:r>
            <a:r>
              <a:rPr lang="en-US" altLang="zh-TW" err="1">
                <a:ea typeface="+mn-lt"/>
                <a:cs typeface="+mn-lt"/>
              </a:rPr>
              <a:t>ESVM+Cal</a:t>
            </a:r>
            <a:r>
              <a:rPr lang="zh-TW" altLang="en-US">
                <a:ea typeface="+mn-lt"/>
                <a:cs typeface="+mn-lt"/>
              </a:rPr>
              <a:t> 方法，因為</a:t>
            </a:r>
            <a:r>
              <a:rPr lang="zh-TW">
                <a:ea typeface="+mn-lt"/>
                <a:cs typeface="+mn-lt"/>
              </a:rPr>
              <a:t>校準（Calibration）能產生更高品質的對齊</a:t>
            </a:r>
            <a:r>
              <a:rPr lang="zh-TW" altLang="en-US">
                <a:ea typeface="+mn-lt"/>
                <a:cs typeface="+mn-lt"/>
              </a:rPr>
              <a:t>且</a:t>
            </a:r>
            <a:r>
              <a:rPr lang="zh-TW">
                <a:ea typeface="+mn-lt"/>
                <a:cs typeface="+mn-lt"/>
              </a:rPr>
              <a:t>關聯是獨立評分的。</a:t>
            </a:r>
            <a:endParaRPr lang="en-US" altLang="zh-TW">
              <a:ea typeface="+mn-lt"/>
              <a:cs typeface="+mn-lt"/>
            </a:endParaRPr>
          </a:p>
          <a:p>
            <a:r>
              <a:rPr lang="zh-TW">
                <a:ea typeface="+mn-lt"/>
                <a:cs typeface="+mn-lt"/>
              </a:rPr>
              <a:t>一旦在偵測和樣本之間建立了關聯，便能簡單地將樣本對齊的元資料直接遷移到偵測上。</a:t>
            </a:r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00956480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007E536-7A56-5D77-8493-AB1F669970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一</a:t>
            </a:r>
            <a:r>
              <a:rPr lang="en-US" altLang="zh-TW" dirty="0">
                <a:latin typeface="Microsoft JhengHei"/>
                <a:ea typeface="新細明體"/>
                <a:cs typeface="Calibri Light"/>
              </a:rPr>
              <a:t>. 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分割</a:t>
            </a:r>
            <a:r>
              <a:rPr lang="en-US" dirty="0">
                <a:latin typeface="Microsoft JhengHei"/>
                <a:ea typeface="+mj-lt"/>
                <a:cs typeface="Calibri Light"/>
              </a:rPr>
              <a:t>(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圖</a:t>
            </a:r>
            <a:r>
              <a:rPr lang="en-US" dirty="0">
                <a:latin typeface="Microsoft JhengHei"/>
                <a:ea typeface="+mj-lt"/>
                <a:cs typeface="Calibri Light"/>
              </a:rPr>
              <a:t>7)</a:t>
            </a:r>
            <a:endParaRPr lang="zh-TW" dirty="0">
              <a:latin typeface="Microsoft JhengHei"/>
              <a:ea typeface="+mj-lt"/>
            </a:endParaRPr>
          </a:p>
        </p:txBody>
      </p:sp>
      <p:pic>
        <p:nvPicPr>
          <p:cNvPr id="4" name="內容版面配置區 3" descr="一張含有 文字, 螢幕擷取畫面, 拼貼畫, 繪圖軟體 的圖片&#10;&#10;AI 產生的內容可能不正確。">
            <a:extLst>
              <a:ext uri="{FF2B5EF4-FFF2-40B4-BE49-F238E27FC236}">
                <a16:creationId xmlns:a16="http://schemas.microsoft.com/office/drawing/2014/main" id="{F4D4E956-AA6A-DB30-989F-FCAF33FB16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5769" y="1998782"/>
            <a:ext cx="9777199" cy="3517767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17BF95FA-1DDE-EA89-0A18-449F23C4717A}"/>
              </a:ext>
            </a:extLst>
          </p:cNvPr>
          <p:cNvSpPr txBox="1"/>
          <p:nvPr/>
        </p:nvSpPr>
        <p:spPr>
          <a:xfrm>
            <a:off x="2852338" y="5669816"/>
            <a:ext cx="65482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zh-TW">
                <a:ea typeface="+mn-lt"/>
                <a:cs typeface="+mn-lt"/>
              </a:rPr>
              <a:t>在分割任務</a:t>
            </a:r>
            <a:r>
              <a:rPr lang="zh-TW" altLang="en-US">
                <a:ea typeface="+mn-lt"/>
                <a:cs typeface="+mn-lt"/>
              </a:rPr>
              <a:t>中，本</a:t>
            </a:r>
            <a:r>
              <a:rPr lang="zh-TW" altLang="zh-TW">
                <a:ea typeface="+mn-lt"/>
                <a:cs typeface="+mn-lt"/>
              </a:rPr>
              <a:t>方法的</a:t>
            </a:r>
            <a:r>
              <a:rPr lang="zh-TW" altLang="zh-TW" b="1">
                <a:ea typeface="+mn-lt"/>
                <a:cs typeface="+mn-lt"/>
              </a:rPr>
              <a:t>像素級準確度達到90.6%</a:t>
            </a:r>
            <a:r>
              <a:rPr lang="zh-TW" altLang="zh-TW">
                <a:ea typeface="+mn-lt"/>
                <a:cs typeface="+mn-lt"/>
              </a:rPr>
              <a:t>。</a:t>
            </a:r>
            <a:endParaRPr lang="zh-TW" altLang="en-US"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78682854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CAD30B0-73D7-5A54-E698-FD3D0D3005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ea typeface="+mj-lt"/>
                <a:cs typeface="+mj-lt"/>
              </a:rPr>
              <a:t>二</a:t>
            </a:r>
            <a:r>
              <a:rPr lang="en-US" altLang="zh-TW">
                <a:ea typeface="+mj-lt"/>
                <a:cs typeface="+mj-lt"/>
              </a:rPr>
              <a:t>. </a:t>
            </a:r>
            <a:r>
              <a:rPr lang="zh-TW">
                <a:ea typeface="+mj-lt"/>
                <a:cs typeface="+mj-lt"/>
              </a:rPr>
              <a:t>幾何估計</a:t>
            </a:r>
            <a:endParaRPr 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AD81D83B-9850-F5A7-D83F-3913D1667E0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對於幾何估計，目標是為像素分配標籤，以指示其屬於「左」、「前」和「右」三個主導方向類別之一 。我們將我們的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Exemplar-SVM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系統與兩個基線進行了比較：</a:t>
            </a:r>
            <a:endParaRPr lang="zh-TW">
              <a:latin typeface="Times New Roman"/>
              <a:ea typeface="Microsoft JhengHei"/>
              <a:cs typeface="Times New Roman"/>
            </a:endParaRPr>
          </a:p>
          <a:p>
            <a:r>
              <a:rPr lang="en-US" altLang="zh-TW" dirty="0">
                <a:latin typeface="Times New Roman"/>
                <a:ea typeface="+mn-lt"/>
                <a:cs typeface="+mn-lt"/>
              </a:rPr>
              <a:t>(a)</a:t>
            </a:r>
            <a:r>
              <a:rPr lang="zh-TW" altLang="en-US" dirty="0">
                <a:latin typeface="Times New Roman"/>
                <a:ea typeface="Microsoft JhengHei"/>
                <a:cs typeface="+mn-lt"/>
              </a:rPr>
              <a:t> </a:t>
            </a:r>
            <a:r>
              <a:rPr lang="en-US" altLang="zh-TW" err="1">
                <a:latin typeface="Times New Roman"/>
                <a:ea typeface="+mn-lt"/>
                <a:cs typeface="+mn-lt"/>
              </a:rPr>
              <a:t>Hoiem</a:t>
            </a:r>
            <a:r>
              <a:rPr lang="zh-TW" altLang="en-US">
                <a:latin typeface="Times New Roman"/>
                <a:ea typeface="Microsoft JhengHei"/>
                <a:cs typeface="+mn-lt"/>
              </a:rPr>
              <a:t>預訓練的通用幾何類別估計演算法 </a:t>
            </a:r>
          </a:p>
          <a:p>
            <a:r>
              <a:rPr lang="en-US" altLang="zh-TW" dirty="0">
                <a:latin typeface="Times New Roman"/>
                <a:ea typeface="+mn-lt"/>
                <a:cs typeface="+mn-lt"/>
              </a:rPr>
              <a:t>(b)</a:t>
            </a:r>
            <a:r>
              <a:rPr lang="zh-TW" altLang="en-US">
                <a:latin typeface="Times New Roman"/>
                <a:ea typeface="Microsoft JhengHei"/>
                <a:cs typeface="+mn-lt"/>
              </a:rPr>
              <a:t> 使用偵測物件，然後使用簡單的</a:t>
            </a:r>
            <a:r>
              <a:rPr lang="en-US" altLang="zh-TW" dirty="0">
                <a:latin typeface="Times New Roman"/>
                <a:ea typeface="+mn-lt"/>
                <a:cs typeface="+mn-lt"/>
              </a:rPr>
              <a:t>NN</a:t>
            </a:r>
            <a:r>
              <a:rPr lang="zh-TW" altLang="en-US">
                <a:latin typeface="Times New Roman"/>
                <a:ea typeface="Microsoft JhengHei"/>
                <a:cs typeface="+mn-lt"/>
              </a:rPr>
              <a:t>創建關聯。</a:t>
            </a:r>
            <a:endParaRPr lang="zh-TW">
              <a:latin typeface="Times New Roman"/>
              <a:ea typeface="Microsoft JhengHei"/>
              <a:cs typeface="Calibri"/>
            </a:endParaRP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使用我們的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Exemplar-SVM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方法，我們獲得了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62.3%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的像素標記準確率，而使用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(a)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獲得的準確率僅為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43.0%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，使用 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(b) +NN 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獲得的準確率僅為 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51.0%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。</a:t>
            </a:r>
          </a:p>
          <a:p>
            <a:r>
              <a:rPr lang="zh-TW">
                <a:latin typeface="Times New Roman"/>
                <a:ea typeface="Microsoft JhengHei"/>
                <a:cs typeface="Times New Roman"/>
              </a:rPr>
              <a:t>本方法皆勝過其他</a:t>
            </a:r>
            <a:r>
              <a:rPr lang="en-US" dirty="0">
                <a:latin typeface="Times New Roman"/>
                <a:ea typeface="+mn-lt"/>
                <a:cs typeface="Times New Roman"/>
              </a:rPr>
              <a:t>:</a:t>
            </a:r>
            <a:r>
              <a:rPr lang="zh-TW">
                <a:latin typeface="Times New Roman"/>
                <a:ea typeface="Microsoft JhengHei"/>
                <a:cs typeface="Times New Roman"/>
              </a:rPr>
              <a:t>這清楚地表明，儘管作者的遷移很簡單，但絕非微不足道，它依賴於在樣本和偵測之間獲得強大的對齊（參見圖8中的定性結果）。全域方法無法產生此類對齊，導致性能大幅下降。</a:t>
            </a:r>
            <a:endParaRPr lang="zh-TW" altLang="en-US">
              <a:latin typeface="Times New Roman"/>
              <a:ea typeface="Microsoft JhengHei"/>
              <a:cs typeface="Times New Roman"/>
            </a:endParaRPr>
          </a:p>
          <a:p>
            <a:endParaRPr lang="zh-TW">
              <a:cs typeface="Calibri"/>
            </a:endParaRPr>
          </a:p>
          <a:p>
            <a:endParaRPr lang="zh-TW" alt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5398475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EEB0BAB1-CAAE-4BBB-1EE5-CDC73CBBCC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二</a:t>
            </a:r>
            <a:r>
              <a:rPr lang="en-US" altLang="zh-TW" dirty="0">
                <a:latin typeface="Microsoft JhengHei"/>
                <a:ea typeface="新細明體"/>
                <a:cs typeface="Calibri Light"/>
              </a:rPr>
              <a:t>. 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幾何估計</a:t>
            </a:r>
            <a:r>
              <a:rPr lang="en-US" altLang="zh-TW" dirty="0">
                <a:latin typeface="Microsoft JhengHei"/>
                <a:ea typeface="+mj-lt"/>
                <a:cs typeface="Calibri Light"/>
              </a:rPr>
              <a:t>(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圖8</a:t>
            </a:r>
            <a:r>
              <a:rPr lang="en-US" altLang="zh-TW" dirty="0">
                <a:latin typeface="Microsoft JhengHei"/>
                <a:ea typeface="+mj-lt"/>
                <a:cs typeface="Calibri Light"/>
              </a:rPr>
              <a:t>)</a:t>
            </a:r>
            <a:endParaRPr lang="zh-TW" dirty="0">
              <a:latin typeface="Microsoft JhengHei"/>
            </a:endParaRPr>
          </a:p>
        </p:txBody>
      </p:sp>
      <p:pic>
        <p:nvPicPr>
          <p:cNvPr id="4" name="內容版面配置區 3" descr="一張含有 文字, 螢幕擷取畫面, 樹狀 的圖片&#10;&#10;AI 產生的內容可能不正確。">
            <a:extLst>
              <a:ext uri="{FF2B5EF4-FFF2-40B4-BE49-F238E27FC236}">
                <a16:creationId xmlns:a16="http://schemas.microsoft.com/office/drawing/2014/main" id="{8E7EA0DB-DD56-0FE6-F1BD-D791180697A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19027" y="2311780"/>
            <a:ext cx="10553946" cy="3140398"/>
          </a:xfrm>
        </p:spPr>
      </p:pic>
    </p:spTree>
    <p:extLst>
      <p:ext uri="{BB962C8B-B14F-4D97-AF65-F5344CB8AC3E}">
        <p14:creationId xmlns:p14="http://schemas.microsoft.com/office/powerpoint/2010/main" val="363857292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CC80BFE-2496-5D9B-6EE2-E02C4E5ED9C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</a:rPr>
              <a:t>目錄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779F23E-30FA-67E9-0287-8E07E6583D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en-US" altLang="zh-TW" sz="3200" dirty="0">
                <a:latin typeface="Microsoft JhengHei"/>
                <a:ea typeface="新細明體"/>
              </a:rPr>
              <a:t>1.</a:t>
            </a:r>
            <a:r>
              <a:rPr lang="zh-TW" altLang="en-US" sz="3200">
                <a:latin typeface="Microsoft JhengHei"/>
                <a:ea typeface="Microsoft JhengHei"/>
              </a:rPr>
              <a:t>研究動機</a:t>
            </a:r>
            <a:endParaRPr lang="en-US" altLang="zh-TW" sz="3200" dirty="0">
              <a:latin typeface="Microsoft JhengHei"/>
              <a:ea typeface="Microsoft JhengHei"/>
            </a:endParaRPr>
          </a:p>
          <a:p>
            <a:r>
              <a:rPr lang="en-US" altLang="zh-TW" sz="3200" dirty="0">
                <a:latin typeface="Microsoft JhengHei"/>
                <a:ea typeface="新細明體"/>
              </a:rPr>
              <a:t>2.</a:t>
            </a:r>
            <a:r>
              <a:rPr lang="zh-TW" altLang="en-US" sz="3200">
                <a:latin typeface="Microsoft JhengHei"/>
                <a:ea typeface="Microsoft JhengHei"/>
              </a:rPr>
              <a:t>方法概述</a:t>
            </a:r>
            <a:endParaRPr lang="en-US" altLang="zh-TW" sz="3200" dirty="0">
              <a:latin typeface="Microsoft JhengHei"/>
              <a:ea typeface="Microsoft JhengHei"/>
            </a:endParaRPr>
          </a:p>
          <a:p>
            <a:r>
              <a:rPr lang="en-US" altLang="zh-TW" sz="3200" dirty="0">
                <a:latin typeface="Microsoft JhengHei"/>
                <a:ea typeface="新細明體"/>
              </a:rPr>
              <a:t>3.</a:t>
            </a:r>
            <a:r>
              <a:rPr lang="zh-TW" altLang="en-US" sz="3200">
                <a:latin typeface="Microsoft JhengHei"/>
                <a:ea typeface="Microsoft JhengHei"/>
              </a:rPr>
              <a:t>演算法描述</a:t>
            </a:r>
            <a:endParaRPr lang="en-US" altLang="zh-TW" sz="3200" dirty="0">
              <a:latin typeface="Microsoft JhengHei"/>
              <a:ea typeface="Microsoft JhengHei"/>
            </a:endParaRPr>
          </a:p>
          <a:p>
            <a:r>
              <a:rPr lang="en-US" altLang="zh-TW" sz="3200" dirty="0">
                <a:latin typeface="Microsoft JhengHei"/>
                <a:ea typeface="新細明體"/>
              </a:rPr>
              <a:t>4.</a:t>
            </a:r>
            <a:r>
              <a:rPr lang="zh-TW" altLang="en-US" sz="3200">
                <a:latin typeface="Microsoft JhengHei"/>
                <a:ea typeface="Microsoft JhengHei"/>
              </a:rPr>
              <a:t>實驗評估</a:t>
            </a:r>
            <a:endParaRPr lang="en-US" altLang="zh-TW" sz="3200" dirty="0">
              <a:latin typeface="Microsoft JhengHei"/>
              <a:ea typeface="Microsoft JhengHei"/>
            </a:endParaRPr>
          </a:p>
          <a:p>
            <a:r>
              <a:rPr lang="en-US" altLang="zh-TW" sz="3200" dirty="0">
                <a:latin typeface="Microsoft JhengHei"/>
                <a:ea typeface="新細明體"/>
              </a:rPr>
              <a:t>5.</a:t>
            </a:r>
            <a:r>
              <a:rPr lang="zh-TW" altLang="en-US" sz="3200">
                <a:latin typeface="Microsoft JhengHei"/>
                <a:ea typeface="Microsoft JhengHei"/>
              </a:rPr>
              <a:t>結論</a:t>
            </a:r>
            <a:endParaRPr lang="en-US" altLang="zh-TW" sz="3200" dirty="0">
              <a:latin typeface="Microsoft JhengHei"/>
              <a:ea typeface="Microsoft JhengHei"/>
            </a:endParaRPr>
          </a:p>
          <a:p>
            <a:r>
              <a:rPr lang="en-US" altLang="zh-TW" sz="3200" dirty="0">
                <a:latin typeface="Microsoft JhengHei"/>
                <a:ea typeface="新細明體"/>
              </a:rPr>
              <a:t>6.</a:t>
            </a:r>
            <a:r>
              <a:rPr lang="zh-TW" altLang="en-US" sz="3200">
                <a:latin typeface="Microsoft JhengHei"/>
                <a:ea typeface="Microsoft JhengHei"/>
              </a:rPr>
              <a:t>實作討論</a:t>
            </a:r>
          </a:p>
        </p:txBody>
      </p:sp>
    </p:spTree>
    <p:extLst>
      <p:ext uri="{BB962C8B-B14F-4D97-AF65-F5344CB8AC3E}">
        <p14:creationId xmlns:p14="http://schemas.microsoft.com/office/powerpoint/2010/main" val="143401484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98F5BBC-E0A9-6161-BB5D-37800E4B7E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ea typeface="+mj-lt"/>
                <a:cs typeface="+mj-lt"/>
              </a:rPr>
              <a:t>三</a:t>
            </a:r>
            <a:r>
              <a:rPr lang="en-US" altLang="zh-TW">
                <a:ea typeface="+mj-lt"/>
                <a:cs typeface="+mj-lt"/>
              </a:rPr>
              <a:t>. </a:t>
            </a:r>
            <a:r>
              <a:rPr lang="zh-TW">
                <a:ea typeface="+mj-lt"/>
                <a:cs typeface="+mj-lt"/>
              </a:rPr>
              <a:t>3D模型遷移</a:t>
            </a:r>
            <a:endParaRPr lang="zh-TW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3AE300AB-193F-1254-8228-BE5EA1353D4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作者</a:t>
            </a:r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使用Google 3D Warehouse中的3D模型註釋了一部分椅子樣本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，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給定單個樣本，標註者被要求為該實例在3D Warehouse中找到視覺上最相似的模型並執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行對齊。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由於我們自動生成的關聯品質很高，我們能夠簡單地將樣本對齊的3D模型直接遷移到偵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測視窗上，而無需任何額外的對齊，參見圖9。</a:t>
            </a:r>
            <a:endParaRPr lang="zh-TW" altLang="en-US">
              <a:latin typeface="Times New Roman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036487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D68A7BA8-27E7-C2E5-1B03-6A3192182C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j-lt"/>
              </a:rPr>
              <a:t>三</a:t>
            </a:r>
            <a:r>
              <a:rPr lang="en-US" altLang="zh-TW" dirty="0">
                <a:latin typeface="Times New Roman"/>
                <a:ea typeface="微軟正黑體"/>
                <a:cs typeface="+mj-lt"/>
              </a:rPr>
              <a:t>. </a:t>
            </a:r>
            <a:r>
              <a:rPr lang="zh-TW" altLang="zh-TW">
                <a:latin typeface="Times New Roman"/>
                <a:ea typeface="微軟正黑體" panose="020B0604030504040204" pitchFamily="34" charset="-120"/>
                <a:cs typeface="+mj-lt"/>
              </a:rPr>
              <a:t>3D模型遷移</a:t>
            </a:r>
            <a:r>
              <a:rPr lang="en-US" altLang="zh-TW" dirty="0">
                <a:latin typeface="Times New Roman"/>
                <a:ea typeface="微軟正黑體"/>
                <a:cs typeface="Calibri Light"/>
              </a:rPr>
              <a:t>(</a:t>
            </a:r>
            <a:r>
              <a:rPr lang="zh-TW">
                <a:latin typeface="Times New Roman"/>
                <a:ea typeface="微軟正黑體" panose="020B0604030504040204" pitchFamily="34" charset="-120"/>
                <a:cs typeface="Calibri Light"/>
              </a:rPr>
              <a:t>圖</a:t>
            </a:r>
            <a:r>
              <a:rPr lang="en-US" altLang="zh-TW" dirty="0">
                <a:latin typeface="Times New Roman"/>
                <a:ea typeface="微軟正黑體"/>
                <a:cs typeface="Calibri Light"/>
              </a:rPr>
              <a:t>9)</a:t>
            </a:r>
            <a:endParaRPr lang="zh-TW" dirty="0">
              <a:latin typeface="Times New Roman"/>
              <a:ea typeface="微軟正黑體"/>
            </a:endParaRPr>
          </a:p>
        </p:txBody>
      </p:sp>
      <p:pic>
        <p:nvPicPr>
          <p:cNvPr id="4" name="內容版面配置區 3" descr="一張含有 傢俱, 文字, 拼貼畫, 廚房和餐廳桌子 的圖片&#10;&#10;AI 產生的內容可能不正確。">
            <a:extLst>
              <a:ext uri="{FF2B5EF4-FFF2-40B4-BE49-F238E27FC236}">
                <a16:creationId xmlns:a16="http://schemas.microsoft.com/office/drawing/2014/main" id="{5B1ED2DD-73FC-7289-703B-F0C33FA5146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185448" y="1845734"/>
            <a:ext cx="9882063" cy="4023360"/>
          </a:xfrm>
        </p:spPr>
      </p:pic>
    </p:spTree>
    <p:extLst>
      <p:ext uri="{BB962C8B-B14F-4D97-AF65-F5344CB8AC3E}">
        <p14:creationId xmlns:p14="http://schemas.microsoft.com/office/powerpoint/2010/main" val="79246353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E0115EB-D386-BA01-F510-B21C5479F7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四</a:t>
            </a:r>
            <a:r>
              <a:rPr lang="en-US" altLang="zh-TW" dirty="0">
                <a:latin typeface="Microsoft JhengHei"/>
                <a:ea typeface="新細明體"/>
                <a:cs typeface="Calibri Light"/>
              </a:rPr>
              <a:t>. </a:t>
            </a:r>
            <a:r>
              <a:rPr lang="zh-TW" altLang="en-US">
                <a:latin typeface="Microsoft JhengHei"/>
                <a:ea typeface="Microsoft JhengHei"/>
                <a:cs typeface="Calibri Light"/>
              </a:rPr>
              <a:t>相關物件啟動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45E80300-CA33-49C7-96A0-076DF10441A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樣本通常會顯示多個物件的相互作用，因此任何與樣本充分重疊的其他物件都可以被視為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屬於該樣本的額外元資料。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這表明可以使用一種類別的偵測器來幫助「啟動」另一種類別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 altLang="en-US">
                <a:latin typeface="Times New Roman"/>
                <a:ea typeface="微軟正黑體" panose="020B0604030504040204" pitchFamily="34" charset="-120"/>
                <a:cs typeface="+mn-lt"/>
              </a:rPr>
              <a:t>的物件。作者</a:t>
            </a:r>
            <a:r>
              <a:rPr lang="zh-TW" altLang="en-US">
                <a:latin typeface="Times New Roman"/>
                <a:ea typeface="微軟正黑體" panose="020B0604030504040204" pitchFamily="34" charset="-120"/>
                <a:cs typeface="Times New Roman"/>
              </a:rPr>
              <a:t>定量評估了預測性能</a:t>
            </a:r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，並與基於多數投票預測人物存在的基準進行了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比較。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我們的方法顯著優於基準（72.46%，而基準為58.67%），這表明我們的樣本關聯也提供</a:t>
            </a:r>
            <a:endParaRPr lang="en-US" altLang="zh-TW">
              <a:latin typeface="Times New Roman"/>
              <a:ea typeface="微軟正黑體" panose="020B0604030504040204" pitchFamily="34" charset="-120"/>
              <a:cs typeface="+mn-lt"/>
            </a:endParaRPr>
          </a:p>
          <a:p>
            <a:r>
              <a:rPr lang="zh-TW">
                <a:latin typeface="Times New Roman"/>
                <a:ea typeface="微軟正黑體" panose="020B0604030504040204" pitchFamily="34" charset="-120"/>
                <a:cs typeface="+mn-lt"/>
              </a:rPr>
              <a:t>了相關物件的良好對齊。</a:t>
            </a:r>
            <a:endParaRPr lang="zh-TW" altLang="en-US">
              <a:latin typeface="Times New Roman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87705006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70456298-7204-CDE1-0F65-9302D1D5DB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Microsoft JhengHei"/>
                <a:cs typeface="Calibri Light"/>
              </a:rPr>
              <a:t>四</a:t>
            </a:r>
            <a:r>
              <a:rPr lang="en-US" altLang="zh-TW" dirty="0">
                <a:latin typeface="Times New Roman"/>
                <a:ea typeface="新細明體"/>
                <a:cs typeface="Calibri Light"/>
              </a:rPr>
              <a:t>. </a:t>
            </a:r>
            <a:r>
              <a:rPr lang="zh-TW" altLang="en-US">
                <a:latin typeface="Times New Roman"/>
                <a:ea typeface="Microsoft JhengHei"/>
                <a:cs typeface="Calibri Light"/>
              </a:rPr>
              <a:t>相關物件啟動</a:t>
            </a:r>
            <a:r>
              <a:rPr lang="en-US" altLang="zh-TW" dirty="0">
                <a:latin typeface="Times New Roman"/>
                <a:ea typeface="新細明體"/>
                <a:cs typeface="Calibri Light"/>
              </a:rPr>
              <a:t>(</a:t>
            </a:r>
            <a:r>
              <a:rPr lang="zh-TW" altLang="en-US">
                <a:latin typeface="Times New Roman"/>
                <a:ea typeface="Microsoft JhengHei"/>
                <a:cs typeface="Calibri Light"/>
              </a:rPr>
              <a:t>圖10</a:t>
            </a:r>
            <a:r>
              <a:rPr lang="en-US" altLang="zh-TW" dirty="0">
                <a:latin typeface="Times New Roman"/>
                <a:ea typeface="新細明體"/>
                <a:cs typeface="Calibri Light"/>
              </a:rPr>
              <a:t>)</a:t>
            </a:r>
            <a:endParaRPr lang="zh-TW" altLang="en-US">
              <a:latin typeface="Times New Roman"/>
              <a:ea typeface="Microsoft JhengHei"/>
              <a:cs typeface="Times New Roman"/>
            </a:endParaRPr>
          </a:p>
        </p:txBody>
      </p:sp>
      <p:pic>
        <p:nvPicPr>
          <p:cNvPr id="4" name="內容版面配置區 3" descr="一張含有 螢幕擷取畫面, 文字 的圖片&#10;&#10;AI 產生的內容可能不正確。">
            <a:extLst>
              <a:ext uri="{FF2B5EF4-FFF2-40B4-BE49-F238E27FC236}">
                <a16:creationId xmlns:a16="http://schemas.microsoft.com/office/drawing/2014/main" id="{2157338D-F201-E923-909C-52E0C53DDC6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46094" y="2198980"/>
            <a:ext cx="9299812" cy="3110930"/>
          </a:xfrm>
        </p:spPr>
      </p:pic>
      <p:sp>
        <p:nvSpPr>
          <p:cNvPr id="3" name="文字方塊 2">
            <a:extLst>
              <a:ext uri="{FF2B5EF4-FFF2-40B4-BE49-F238E27FC236}">
                <a16:creationId xmlns:a16="http://schemas.microsoft.com/office/drawing/2014/main" id="{50B49C8B-F670-AC2D-4A0D-0A35DB1532DD}"/>
              </a:ext>
            </a:extLst>
          </p:cNvPr>
          <p:cNvSpPr txBox="1"/>
          <p:nvPr/>
        </p:nvSpPr>
        <p:spPr>
          <a:xfrm>
            <a:off x="2954593" y="5417587"/>
            <a:ext cx="6282813" cy="707886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zh-TW" altLang="en-US" sz="2000">
                <a:latin typeface="Times New Roman"/>
                <a:ea typeface="微軟正黑體" panose="020B0604030504040204" pitchFamily="34" charset="-120"/>
                <a:cs typeface="Times New Roman"/>
              </a:rPr>
              <a:t>給定類別 </a:t>
            </a:r>
            <a:r>
              <a:rPr lang="en-US" altLang="zh-TW" sz="2000" dirty="0">
                <a:latin typeface="Times New Roman"/>
                <a:ea typeface="微軟正黑體"/>
                <a:cs typeface="Times New Roman"/>
              </a:rPr>
              <a:t>X </a:t>
            </a:r>
            <a:r>
              <a:rPr lang="zh-TW" altLang="en-US" sz="2000">
                <a:latin typeface="Times New Roman"/>
                <a:ea typeface="微軟正黑體" panose="020B0604030504040204" pitchFamily="34" charset="-120"/>
                <a:cs typeface="Times New Roman"/>
              </a:rPr>
              <a:t>的檢測結果，預測「人」的邊界框，其中 </a:t>
            </a:r>
            <a:r>
              <a:rPr lang="en-US" altLang="zh-TW" sz="2000" dirty="0">
                <a:latin typeface="Times New Roman"/>
                <a:ea typeface="微軟正黑體"/>
                <a:cs typeface="Times New Roman"/>
              </a:rPr>
              <a:t>X </a:t>
            </a:r>
            <a:r>
              <a:rPr lang="zh-TW" altLang="en-US" sz="2000">
                <a:latin typeface="Times New Roman"/>
                <a:ea typeface="微軟正黑體" panose="020B0604030504040204" pitchFamily="34" charset="-120"/>
                <a:cs typeface="Times New Roman"/>
              </a:rPr>
              <a:t>是馬、摩托車或自行車</a:t>
            </a:r>
          </a:p>
        </p:txBody>
      </p:sp>
    </p:spTree>
    <p:extLst>
      <p:ext uri="{BB962C8B-B14F-4D97-AF65-F5344CB8AC3E}">
        <p14:creationId xmlns:p14="http://schemas.microsoft.com/office/powerpoint/2010/main" val="42617827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2E17583-324B-54F4-63BE-BCF4F2817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結論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DC1453E-9444-AFCA-350D-90A55FE502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pPr marL="0" indent="0">
              <a:buNone/>
            </a:pPr>
            <a:r>
              <a:rPr lang="zh-TW">
                <a:ea typeface="+mn-lt"/>
                <a:cs typeface="+mn-lt"/>
              </a:rPr>
              <a:t>提出了一種簡單而強大的方法</a:t>
            </a:r>
            <a:r>
              <a:rPr lang="zh-TW" altLang="en-US">
                <a:ea typeface="+mn-lt"/>
                <a:cs typeface="+mn-lt"/>
              </a:rPr>
              <a:t>，</a:t>
            </a:r>
            <a:r>
              <a:rPr lang="zh-TW">
                <a:ea typeface="+mn-lt"/>
                <a:cs typeface="+mn-lt"/>
              </a:rPr>
              <a:t>基於為每個樣本訓練一個單獨的分類器，</a:t>
            </a:r>
            <a:r>
              <a:rPr lang="zh-TW" altLang="en-US">
                <a:ea typeface="+mn-lt"/>
                <a:cs typeface="+mn-lt"/>
              </a:rPr>
              <a:t>使得</a:t>
            </a:r>
            <a:r>
              <a:rPr lang="zh-TW">
                <a:ea typeface="+mn-lt"/>
                <a:cs typeface="+mn-lt"/>
              </a:rPr>
              <a:t>從單一正例和數百萬負例中實現泛化是可行的。</a:t>
            </a:r>
            <a:r>
              <a:rPr lang="zh-TW" altLang="en-US">
                <a:ea typeface="+mn-lt"/>
                <a:cs typeface="+mn-lt"/>
              </a:rPr>
              <a:t>我們的方案在物件偵測方面的表現與最先進的方法旗鼓相當，但同時在偵測和訓練樣本之間建立了強烈的對齊。這使我們能夠超越偵測任務，並支援各種基於元資料遷移的應用</a:t>
            </a:r>
            <a:endParaRPr lang="zh-TW">
              <a:ea typeface="新細明體"/>
              <a:cs typeface="Calibri" panose="020F0502020204030204"/>
            </a:endParaRPr>
          </a:p>
          <a:p>
            <a:endParaRPr lang="zh-TW" altLang="en-US">
              <a:ea typeface="新細明體"/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202430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F6593720-C4B9-45C6-84E3-149C4D82EF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實作討論</a:t>
            </a:r>
            <a:endParaRPr lang="zh-TW" altLang="en-US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7A159BB-01B8-1F72-4A70-FED6C3C934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</a:rPr>
              <a:t>資料來源</a:t>
            </a:r>
            <a:r>
              <a:rPr lang="en-US" altLang="zh-TW" dirty="0">
                <a:latin typeface="Microsoft JhengHei"/>
                <a:ea typeface="新細明體"/>
              </a:rPr>
              <a:t>:pixels </a:t>
            </a:r>
            <a:r>
              <a:rPr lang="en-US" altLang="zh-TW" dirty="0" err="1">
                <a:latin typeface="Microsoft JhengHei"/>
                <a:ea typeface="新細明體"/>
              </a:rPr>
              <a:t>的五張車子</a:t>
            </a:r>
            <a:r>
              <a:rPr lang="en-US" altLang="zh-TW" dirty="0">
                <a:latin typeface="Microsoft JhengHei"/>
                <a:ea typeface="新細明體"/>
              </a:rPr>
              <a:t>(</a:t>
            </a:r>
            <a:r>
              <a:rPr lang="en-US" altLang="zh-TW" dirty="0" err="1">
                <a:latin typeface="Microsoft JhengHei"/>
                <a:ea typeface="新細明體"/>
              </a:rPr>
              <a:t>正樣本</a:t>
            </a:r>
            <a:r>
              <a:rPr lang="en-US" altLang="zh-TW" dirty="0">
                <a:latin typeface="Microsoft JhengHei"/>
                <a:ea typeface="新細明體"/>
              </a:rPr>
              <a:t>)，</a:t>
            </a:r>
            <a:r>
              <a:rPr lang="en-US" altLang="zh-TW" dirty="0" err="1">
                <a:latin typeface="Microsoft JhengHei"/>
                <a:ea typeface="新細明體"/>
              </a:rPr>
              <a:t>道路背景</a:t>
            </a:r>
            <a:r>
              <a:rPr lang="en-US" altLang="zh-TW" dirty="0">
                <a:latin typeface="Microsoft JhengHei"/>
                <a:ea typeface="新細明體"/>
              </a:rPr>
              <a:t>(</a:t>
            </a:r>
            <a:r>
              <a:rPr lang="en-US" altLang="zh-TW" dirty="0" err="1">
                <a:latin typeface="Microsoft JhengHei"/>
                <a:ea typeface="新細明體"/>
              </a:rPr>
              <a:t>負樣本</a:t>
            </a:r>
            <a:r>
              <a:rPr lang="en-US" altLang="zh-TW" dirty="0">
                <a:latin typeface="Microsoft JhengHei"/>
                <a:ea typeface="新細明體"/>
              </a:rPr>
              <a:t>)</a:t>
            </a:r>
            <a:r>
              <a:rPr lang="zh-TW" altLang="en-US">
                <a:latin typeface="Microsoft JhengHei"/>
                <a:ea typeface="Microsoft JhengHei"/>
              </a:rPr>
              <a:t>。</a:t>
            </a:r>
          </a:p>
          <a:p>
            <a:r>
              <a:rPr lang="zh-TW" altLang="en-US">
                <a:latin typeface="Microsoft JhengHei"/>
                <a:ea typeface="Microsoft JhengHei"/>
                <a:cs typeface="Calibri"/>
              </a:rPr>
              <a:t>流程:</a:t>
            </a:r>
          </a:p>
        </p:txBody>
      </p:sp>
      <p:graphicFrame>
        <p:nvGraphicFramePr>
          <p:cNvPr id="66" name="資料庫圖表 65">
            <a:extLst>
              <a:ext uri="{FF2B5EF4-FFF2-40B4-BE49-F238E27FC236}">
                <a16:creationId xmlns:a16="http://schemas.microsoft.com/office/drawing/2014/main" id="{EC21C78F-F0E1-D34E-8268-C084DD5FDA19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922249906"/>
              </p:ext>
            </p:extLst>
          </p:nvPr>
        </p:nvGraphicFramePr>
        <p:xfrm>
          <a:off x="3048597" y="2273852"/>
          <a:ext cx="6249265" cy="403173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98512184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492AA26-AE8B-E64E-354C-7856BD8148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1.特徵提取</a:t>
            </a:r>
            <a:endParaRPr lang="zh-TW" altLang="en-US">
              <a:latin typeface="Microsoft JhengHei"/>
              <a:ea typeface="Microsoft JhengHei"/>
            </a:endParaRPr>
          </a:p>
        </p:txBody>
      </p:sp>
      <p:pic>
        <p:nvPicPr>
          <p:cNvPr id="8" name="Content Placeholder 7" descr="一張含有 文字, 螢幕擷取畫面, 軟體, 字型 的圖片&#10;&#10;AI 產生的內容可能不正確。">
            <a:extLst>
              <a:ext uri="{FF2B5EF4-FFF2-40B4-BE49-F238E27FC236}">
                <a16:creationId xmlns:a16="http://schemas.microsoft.com/office/drawing/2014/main" id="{9C35C618-AA82-C388-19F4-F37F854DE73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16496" y="1877115"/>
            <a:ext cx="8874210" cy="3538408"/>
          </a:xfrm>
        </p:spPr>
      </p:pic>
    </p:spTree>
    <p:extLst>
      <p:ext uri="{BB962C8B-B14F-4D97-AF65-F5344CB8AC3E}">
        <p14:creationId xmlns:p14="http://schemas.microsoft.com/office/powerpoint/2010/main" val="303300481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926B80-50B4-DDDE-366E-91F015F849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Times New Roman"/>
                <a:ea typeface="新細明體"/>
                <a:cs typeface="Calibri Light"/>
              </a:rPr>
              <a:t>2.Exampler SVM</a:t>
            </a:r>
            <a:r>
              <a:rPr lang="en-US" altLang="zh-TW" dirty="0">
                <a:latin typeface="Times New Roman"/>
                <a:ea typeface="新細明體"/>
                <a:cs typeface="Calibri Light"/>
              </a:rPr>
              <a:t>(1)</a:t>
            </a:r>
            <a:endParaRPr lang="zh-TW" dirty="0">
              <a:latin typeface="Times New Roman"/>
            </a:endParaRPr>
          </a:p>
        </p:txBody>
      </p:sp>
      <p:pic>
        <p:nvPicPr>
          <p:cNvPr id="4" name="Content Placeholder 3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A95DB25C-07CE-0B78-8E0A-55B26FC419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559757" y="1960652"/>
            <a:ext cx="8690661" cy="3350740"/>
          </a:xfrm>
        </p:spPr>
      </p:pic>
    </p:spTree>
    <p:extLst>
      <p:ext uri="{BB962C8B-B14F-4D97-AF65-F5344CB8AC3E}">
        <p14:creationId xmlns:p14="http://schemas.microsoft.com/office/powerpoint/2010/main" val="1519647154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77E099-C0B7-D811-AD24-6954DB8BC9A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新細明體"/>
                <a:cs typeface="Calibri Light"/>
              </a:rPr>
              <a:t>2.Exampler SVM(2)</a:t>
            </a:r>
            <a:endParaRPr lang="zh-TW" altLang="en-US">
              <a:latin typeface="Times New Roman"/>
            </a:endParaRPr>
          </a:p>
        </p:txBody>
      </p:sp>
      <p:pic>
        <p:nvPicPr>
          <p:cNvPr id="4" name="Content Placeholder 3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12719353-6FB9-D44A-AC11-6CCCF61E75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325880" y="2195301"/>
            <a:ext cx="9601200" cy="3324225"/>
          </a:xfrm>
        </p:spPr>
      </p:pic>
    </p:spTree>
    <p:extLst>
      <p:ext uri="{BB962C8B-B14F-4D97-AF65-F5344CB8AC3E}">
        <p14:creationId xmlns:p14="http://schemas.microsoft.com/office/powerpoint/2010/main" val="405607135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6E71496-0C40-ED40-E3B4-C468555246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新細明體"/>
                <a:cs typeface="Calibri Light"/>
              </a:rPr>
              <a:t>3.hard sampler mining</a:t>
            </a:r>
            <a:endParaRPr lang="zh-TW" altLang="en-US">
              <a:latin typeface="Times New Roman"/>
            </a:endParaRPr>
          </a:p>
        </p:txBody>
      </p:sp>
      <p:pic>
        <p:nvPicPr>
          <p:cNvPr id="4" name="Content Placeholder 3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A87B1964-C723-6570-1CA9-F297B4AFC1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52512" y="2232114"/>
            <a:ext cx="9305152" cy="2395923"/>
          </a:xfrm>
        </p:spPr>
      </p:pic>
    </p:spTree>
    <p:extLst>
      <p:ext uri="{BB962C8B-B14F-4D97-AF65-F5344CB8AC3E}">
        <p14:creationId xmlns:p14="http://schemas.microsoft.com/office/powerpoint/2010/main" val="170971104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AC2A9F9E-1080-3BF8-1CAA-560BCB4911B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</a:rPr>
              <a:t>研究動機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BC82E5EE-1D38-9B04-0E08-ED775AF28A1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 altLang="en-US">
                <a:latin typeface="Microsoft JhengHei"/>
                <a:ea typeface="Microsoft JhengHei"/>
                <a:cs typeface="+mn-lt"/>
              </a:rPr>
              <a:t>儘管對於簡單分類，現有得演算法已經足夠，但是對</a:t>
            </a:r>
            <a:r>
              <a:rPr lang="zh-TW">
                <a:latin typeface="Microsoft JhengHei"/>
                <a:ea typeface="Microsoft JhengHei"/>
                <a:cs typeface="+mn-lt"/>
              </a:rPr>
              <a:t>更深層次的場景推論來說，似乎還遠遠不</a:t>
            </a:r>
            <a:r>
              <a:rPr lang="zh-TW" altLang="en-US">
                <a:latin typeface="Microsoft JhengHei"/>
                <a:ea typeface="Microsoft JhengHei"/>
                <a:cs typeface="+mn-lt"/>
              </a:rPr>
              <a:t>足</a:t>
            </a:r>
            <a:r>
              <a:rPr lang="zh-TW">
                <a:latin typeface="Microsoft JhengHei"/>
                <a:ea typeface="Microsoft JhengHei"/>
                <a:cs typeface="+mn-lt"/>
              </a:rPr>
              <a:t>。公車是朝哪個方向？它是小型巴士還是雙層巴士？哪些像素實際上屬於這輛公車？它的粗略幾何形狀是什麼？對於典型的物件偵測器來說，這些都是非常困難的問題。</a:t>
            </a:r>
          </a:p>
          <a:p>
            <a:endParaRPr lang="zh-TW" altLang="en-US" dirty="0">
              <a:latin typeface="Microsoft JhengHei"/>
              <a:ea typeface="Microsoft JhengHei"/>
              <a:cs typeface="+mn-lt"/>
            </a:endParaRPr>
          </a:p>
          <a:p>
            <a:r>
              <a:rPr lang="zh-TW">
                <a:latin typeface="Microsoft JhengHei"/>
                <a:ea typeface="Microsoft JhengHei"/>
                <a:cs typeface="+mn-lt"/>
              </a:rPr>
              <a:t>但是，如果除了邊界框之外，我們還能獲得與訓練集中非常相似的樣本的關聯，並且這個關聯能夠提供高度的對應性，那麼訓練樣本中提供的任何元資料（例如：視角、分割、粗糙幾何形狀、</a:t>
            </a:r>
            <a:r>
              <a:rPr lang="en-US" altLang="zh-TW" dirty="0">
                <a:latin typeface="Microsoft JhengHei"/>
                <a:ea typeface="+mn-lt"/>
                <a:cs typeface="+mn-lt"/>
              </a:rPr>
              <a:t>3D</a:t>
            </a:r>
            <a:r>
              <a:rPr lang="zh-TW">
                <a:latin typeface="Microsoft JhengHei"/>
                <a:ea typeface="Microsoft JhengHei"/>
                <a:cs typeface="+mn-lt"/>
              </a:rPr>
              <a:t>模型、屬性等像素級註釋或標籤）都可以簡單地轉移到新的實例上。</a:t>
            </a:r>
            <a:endParaRPr lang="zh-TW" altLang="en-US">
              <a:latin typeface="Microsoft JhengHei"/>
              <a:ea typeface="Microsoft JhengHei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592260382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9E091D-40AC-2E58-19CB-3F2B1737F60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滑動窗口</a:t>
            </a:r>
          </a:p>
        </p:txBody>
      </p:sp>
      <p:pic>
        <p:nvPicPr>
          <p:cNvPr id="4" name="Content Placeholder 3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995329A4-F90F-EA1E-5269-D2DA3D82706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484715" y="2016772"/>
            <a:ext cx="8933420" cy="3022256"/>
          </a:xfrm>
        </p:spPr>
      </p:pic>
    </p:spTree>
    <p:extLst>
      <p:ext uri="{BB962C8B-B14F-4D97-AF65-F5344CB8AC3E}">
        <p14:creationId xmlns:p14="http://schemas.microsoft.com/office/powerpoint/2010/main" val="3707594909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343F4C0-5997-6BEF-3D94-664435ACA0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  <a:cs typeface="+mj-lt"/>
              </a:rPr>
              <a:t>標記最佳檢測結果</a:t>
            </a:r>
          </a:p>
        </p:txBody>
      </p:sp>
      <p:pic>
        <p:nvPicPr>
          <p:cNvPr id="4" name="Content Placeholder 3" descr="一張含有 文字, 螢幕擷取畫面, 字型 的圖片&#10;&#10;AI 產生的內容可能不正確。">
            <a:extLst>
              <a:ext uri="{FF2B5EF4-FFF2-40B4-BE49-F238E27FC236}">
                <a16:creationId xmlns:a16="http://schemas.microsoft.com/office/drawing/2014/main" id="{D4AF02AB-B344-2039-2D04-7FFB64074D1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244016" y="2381554"/>
            <a:ext cx="10279791" cy="2776666"/>
          </a:xfrm>
        </p:spPr>
      </p:pic>
    </p:spTree>
    <p:extLst>
      <p:ext uri="{BB962C8B-B14F-4D97-AF65-F5344CB8AC3E}">
        <p14:creationId xmlns:p14="http://schemas.microsoft.com/office/powerpoint/2010/main" val="2124715729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F333DB6-BD48-2A48-B6B1-B5DB7EA2FE6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Times New Roman"/>
                <a:ea typeface="新細明體"/>
                <a:cs typeface="Calibri Light"/>
              </a:rPr>
              <a:t>ex1</a:t>
            </a:r>
            <a:endParaRPr lang="zh-TW" altLang="en-US">
              <a:latin typeface="Times New Roman"/>
            </a:endParaRPr>
          </a:p>
        </p:txBody>
      </p:sp>
      <p:pic>
        <p:nvPicPr>
          <p:cNvPr id="4" name="Content Placeholder 3" descr="一張含有 陸上交通工具, 車輛, 輪, 螢幕擷取畫面 的圖片&#10;&#10;AI 產生的內容可能不正確。">
            <a:extLst>
              <a:ext uri="{FF2B5EF4-FFF2-40B4-BE49-F238E27FC236}">
                <a16:creationId xmlns:a16="http://schemas.microsoft.com/office/drawing/2014/main" id="{F66F3D79-9FD7-65FB-8F05-4930E2571216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609703" y="1845734"/>
            <a:ext cx="5033554" cy="4023360"/>
          </a:xfrm>
        </p:spPr>
      </p:pic>
    </p:spTree>
    <p:extLst>
      <p:ext uri="{BB962C8B-B14F-4D97-AF65-F5344CB8AC3E}">
        <p14:creationId xmlns:p14="http://schemas.microsoft.com/office/powerpoint/2010/main" val="2517620711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57BDBB-4192-AA56-5B9C-26CF1522D5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  <a:cs typeface="Calibri Light"/>
              </a:rPr>
              <a:t>ex2</a:t>
            </a:r>
            <a:endParaRPr lang="zh-TW" altLang="en-US" dirty="0">
              <a:latin typeface="Microsoft JhengHei"/>
              <a:ea typeface="Microsoft JhengHei"/>
              <a:cs typeface="Calibri Light"/>
            </a:endParaRPr>
          </a:p>
        </p:txBody>
      </p:sp>
      <p:pic>
        <p:nvPicPr>
          <p:cNvPr id="4" name="Content Placeholder 3" descr="一張含有 車輛, 陸上交通工具, 輪, 螢幕擷取畫面 的圖片&#10;&#10;AI 產生的內容可能不正確。">
            <a:extLst>
              <a:ext uri="{FF2B5EF4-FFF2-40B4-BE49-F238E27FC236}">
                <a16:creationId xmlns:a16="http://schemas.microsoft.com/office/drawing/2014/main" id="{2417050A-3956-CB5C-CCFE-05EFAE5C3C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71240" y="1845734"/>
            <a:ext cx="3910480" cy="4023360"/>
          </a:xfrm>
        </p:spPr>
      </p:pic>
    </p:spTree>
    <p:extLst>
      <p:ext uri="{BB962C8B-B14F-4D97-AF65-F5344CB8AC3E}">
        <p14:creationId xmlns:p14="http://schemas.microsoft.com/office/powerpoint/2010/main" val="3379024585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960DF6DE-0080-CEF2-424D-C6F1F5DFF9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altLang="zh-TW">
                <a:latin typeface="Times New Roman"/>
                <a:ea typeface="新細明體"/>
                <a:cs typeface="Calibri Light"/>
              </a:rPr>
              <a:t>The End</a:t>
            </a:r>
            <a:endParaRPr lang="zh-TW" altLang="zh-TW">
              <a:latin typeface="Calibri Light"/>
              <a:ea typeface="新細明體"/>
              <a:cs typeface="Calibri Light"/>
            </a:endParaRPr>
          </a:p>
        </p:txBody>
      </p: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52B8C266-FA59-AE95-5255-8ED4230127D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539248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8656D3C4-98D0-5E43-9E6D-47E92E05EC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  <a:cs typeface="Calibri Light"/>
              </a:rPr>
              <a:t>研究動機</a:t>
            </a:r>
            <a:endParaRPr lang="zh-TW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D752074-FC9A-B8EC-A7AC-25FEC0D7ED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latin typeface="Microsoft JhengHei"/>
                <a:ea typeface="Microsoft JhengHei"/>
                <a:cs typeface="+mn-lt"/>
              </a:rPr>
              <a:t>然而，對於物件偵測而言，數據驅動方法，一直無法與判別式方法競爭，主要困難源於在偵測問題中必須考慮的大量</a:t>
            </a:r>
            <a:r>
              <a:rPr lang="zh-TW" b="1">
                <a:latin typeface="Microsoft JhengHei"/>
                <a:ea typeface="Microsoft JhengHei"/>
                <a:cs typeface="+mn-lt"/>
              </a:rPr>
              <a:t>負面數據</a:t>
            </a:r>
            <a:r>
              <a:rPr lang="zh-TW">
                <a:latin typeface="Microsoft JhengHei"/>
                <a:ea typeface="Microsoft JhengHei"/>
                <a:cs typeface="+mn-lt"/>
              </a:rPr>
              <a:t>。負面視窗的數量可以高達數億，即使它們採用「數據挖掘」技術，迭代地篩選數百萬個負面樣本，找出「困難」的樣本，然後用於訓練判別式分類器。</a:t>
            </a:r>
            <a:r>
              <a:rPr lang="zh-TW" altLang="en-US">
                <a:latin typeface="Microsoft JhengHei"/>
                <a:ea typeface="Microsoft JhengHei"/>
                <a:cs typeface="+mn-lt"/>
              </a:rPr>
              <a:t>但在表示正例時卻變得更成問題。通常，給定物件類別的所有正例都被整體表示，隱式地假設它們在視覺上彼此相關。然而由於同類樣本的變異性，使他們不能</a:t>
            </a:r>
            <a:r>
              <a:rPr lang="zh-TW">
                <a:latin typeface="Microsoft JhengHei"/>
                <a:ea typeface="Microsoft JhengHei"/>
                <a:cs typeface="+mn-lt"/>
              </a:rPr>
              <a:t>通用</a:t>
            </a:r>
            <a:r>
              <a:rPr lang="zh-TW" altLang="en-US">
                <a:latin typeface="Microsoft JhengHei"/>
                <a:ea typeface="Microsoft JhengHei"/>
                <a:cs typeface="+mn-lt"/>
              </a:rPr>
              <a:t>分類出不同類型的同義標籤。</a:t>
            </a:r>
          </a:p>
          <a:p>
            <a:endParaRPr lang="zh-TW" altLang="en-US" dirty="0">
              <a:latin typeface="Microsoft JhengHei"/>
              <a:ea typeface="Microsoft JhengHei"/>
              <a:cs typeface="+mn-lt"/>
            </a:endParaRPr>
          </a:p>
          <a:p>
            <a:r>
              <a:rPr lang="zh-TW" altLang="en-US">
                <a:latin typeface="Microsoft JhengHei"/>
                <a:ea typeface="Microsoft JhengHei"/>
                <a:cs typeface="+mn-lt"/>
              </a:rPr>
              <a:t>例如:</a:t>
            </a:r>
            <a:r>
              <a:rPr lang="zh-TW">
                <a:latin typeface="Microsoft JhengHei"/>
                <a:ea typeface="Microsoft JhengHei"/>
                <a:cs typeface="+mn-lt"/>
              </a:rPr>
              <a:t>公車是朝哪個方向？它是小型巴士還是雙層巴士？哪些像素實際上屬於這輛公車？它的粗略幾何形狀是什麼？</a:t>
            </a:r>
            <a:r>
              <a:rPr lang="zh-TW" altLang="en-US">
                <a:latin typeface="Microsoft JhengHei"/>
                <a:ea typeface="Microsoft JhengHei"/>
                <a:cs typeface="+mn-lt"/>
              </a:rPr>
              <a:t>因此參數化處理它們會導致檢測器性能較弱且過於通用。</a:t>
            </a:r>
            <a:endParaRPr lang="zh-TW" altLang="en-US" dirty="0">
              <a:latin typeface="Microsoft JhengHei"/>
              <a:ea typeface="Microsoft JhengHei"/>
              <a:cs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258263311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554DAD8-2872-2DEA-E148-BC386B13F2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>
                <a:latin typeface="Microsoft JhengHei"/>
                <a:ea typeface="Microsoft JhengHei"/>
                <a:cs typeface="Calibri Light"/>
              </a:rPr>
              <a:t>研究動機</a:t>
            </a:r>
            <a:endParaRPr lang="zh-TW">
              <a:latin typeface="Microsoft JhengHei"/>
              <a:ea typeface="Microsoft JhengHei"/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20FE0DC7-195C-A6EA-2398-CACC484F533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>
                <a:ea typeface="+mn-lt"/>
                <a:cs typeface="+mn-lt"/>
              </a:rPr>
              <a:t>為了解決這個問題，</a:t>
            </a:r>
            <a:r>
              <a:rPr lang="zh-TW" altLang="en-US">
                <a:ea typeface="+mn-lt"/>
                <a:cs typeface="+mn-lt"/>
              </a:rPr>
              <a:t>作者</a:t>
            </a:r>
            <a:r>
              <a:rPr lang="zh-TW">
                <a:ea typeface="+mn-lt"/>
                <a:cs typeface="+mn-lt"/>
              </a:rPr>
              <a:t>想要一種在表示正例時是非參數的，但在表示負例時是參數化（或至少是半參數化）的方法。</a:t>
            </a:r>
            <a:r>
              <a:rPr lang="zh-TW" altLang="en-US">
                <a:ea typeface="+mn-lt"/>
                <a:cs typeface="+mn-lt"/>
              </a:rPr>
              <a:t>作者</a:t>
            </a:r>
            <a:r>
              <a:rPr lang="zh-TW">
                <a:ea typeface="+mn-lt"/>
                <a:cs typeface="+mn-lt"/>
              </a:rPr>
              <a:t>提出的是一種</a:t>
            </a:r>
            <a:r>
              <a:rPr lang="zh-TW" b="1">
                <a:ea typeface="+mn-lt"/>
                <a:cs typeface="+mn-lt"/>
              </a:rPr>
              <a:t>結合了基於樣本的方法</a:t>
            </a:r>
            <a:r>
              <a:rPr lang="zh-TW">
                <a:ea typeface="+mn-lt"/>
                <a:cs typeface="+mn-lt"/>
              </a:rPr>
              <a:t>（它允許我們將豐富的註釋從樣本傳播到偵測視窗上）</a:t>
            </a:r>
            <a:r>
              <a:rPr lang="zh-TW" b="1">
                <a:ea typeface="+mn-lt"/>
                <a:cs typeface="+mn-lt"/>
              </a:rPr>
              <a:t>與判別式訓練</a:t>
            </a:r>
            <a:r>
              <a:rPr lang="zh-TW">
                <a:ea typeface="+mn-lt"/>
                <a:cs typeface="+mn-lt"/>
              </a:rPr>
              <a:t>（它允許我們從大量的正負數據中學習強大的基於樣本的分類器）的結合。</a:t>
            </a:r>
          </a:p>
        </p:txBody>
      </p:sp>
    </p:spTree>
    <p:extLst>
      <p:ext uri="{BB962C8B-B14F-4D97-AF65-F5344CB8AC3E}">
        <p14:creationId xmlns:p14="http://schemas.microsoft.com/office/powerpoint/2010/main" val="29956693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04D9BA79-0EDF-952A-DB2A-9E2643260E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</a:rPr>
              <a:t>方法概述</a:t>
            </a: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01D53ADB-FB6C-0D4E-7EFB-A55989D7DFC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0" tIns="45720" rIns="0" bIns="45720" rtlCol="0" anchor="t">
            <a:normAutofit/>
          </a:bodyPr>
          <a:lstStyle/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每個訓練範例都會訓練一個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Exemplar-SVM</a:t>
            </a: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使用</a:t>
            </a:r>
            <a:r>
              <a:rPr lang="en-US" altLang="zh-TW" dirty="0">
                <a:latin typeface="Times New Roman"/>
                <a:ea typeface="新細明體"/>
                <a:cs typeface="Times New Roman"/>
              </a:rPr>
              <a:t>HOG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特徵進行訓練</a:t>
            </a:r>
            <a:endParaRPr lang="en-US" altLang="zh-TW">
              <a:latin typeface="Times New Roman"/>
              <a:ea typeface="Microsoft JhengHei"/>
              <a:cs typeface="Times New Roman"/>
            </a:endParaRP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正樣本只有一個，負樣本數百萬</a:t>
            </a:r>
            <a:endParaRPr lang="en-US" altLang="zh-TW">
              <a:latin typeface="Times New Roman"/>
              <a:ea typeface="Microsoft JhengHei"/>
              <a:cs typeface="Times New Roman"/>
            </a:endParaRPr>
          </a:p>
          <a:p>
            <a:r>
              <a:rPr lang="zh-TW" altLang="en-US">
                <a:latin typeface="Times New Roman"/>
                <a:ea typeface="Microsoft JhengHei"/>
                <a:cs typeface="Times New Roman"/>
              </a:rPr>
              <a:t>訓練後進行分數校準，提升跨模型可比性</a:t>
            </a:r>
            <a:endParaRPr lang="en-US" altLang="zh-TW">
              <a:latin typeface="Times New Roman"/>
              <a:ea typeface="Microsoft JhengHei"/>
              <a:cs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6462971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91BE23A-181E-F88C-5BCB-CC1114A94C8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演算法流程圖</a:t>
            </a:r>
          </a:p>
        </p:txBody>
      </p:sp>
      <p:graphicFrame>
        <p:nvGraphicFramePr>
          <p:cNvPr id="4" name="內容版面配置區 3">
            <a:extLst>
              <a:ext uri="{FF2B5EF4-FFF2-40B4-BE49-F238E27FC236}">
                <a16:creationId xmlns:a16="http://schemas.microsoft.com/office/drawing/2014/main" id="{393D0947-8F8A-17CE-1B1F-2A241C2E9E37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904682772"/>
              </p:ext>
            </p:extLst>
          </p:nvPr>
        </p:nvGraphicFramePr>
        <p:xfrm>
          <a:off x="1096963" y="1846263"/>
          <a:ext cx="10058400" cy="402272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17219710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75BA2E0-505D-6BF2-3D8D-8A457AA8B2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latin typeface="Times New Roman"/>
                <a:ea typeface="新細明體"/>
                <a:cs typeface="Times New Roman"/>
              </a:rPr>
              <a:t>HOG</a:t>
            </a:r>
            <a:r>
              <a:rPr lang="zh-TW" altLang="en-US">
                <a:latin typeface="Times New Roman"/>
                <a:ea typeface="Microsoft JhengHei"/>
                <a:cs typeface="Times New Roman"/>
              </a:rPr>
              <a:t>特徵提取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34704477-6689-6A2C-F8B3-6EB8DA14DC1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97280" y="1741460"/>
                <a:ext cx="10058400" cy="4023360"/>
              </a:xfrm>
            </p:spPr>
            <p:txBody>
              <a:bodyPr/>
              <a:lstStyle/>
              <a:p>
                <a:r>
                  <a:rPr lang="zh-TW" altLang="en-US">
                    <a:solidFill>
                      <a:srgbClr val="202122"/>
                    </a:solidFill>
                    <a:latin typeface="Arial" panose="020B0604020202020204" pitchFamily="34" charset="0"/>
                  </a:rPr>
                  <a:t>方向梯度直方圖</a:t>
                </a:r>
                <a:r>
                  <a:rPr lang="zh-TW" altLang="en-US"/>
                  <a:t> </a:t>
                </a:r>
                <a:r>
                  <a:rPr lang="en-US" altLang="zh-TW" i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Histogram of oriented gradient(HOG)</a:t>
                </a:r>
              </a:p>
              <a:p>
                <a:pPr marL="0" indent="0">
                  <a:buNone/>
                </a:pPr>
                <a:r>
                  <a:rPr lang="zh-TW" altLang="en-US">
                    <a:solidFill>
                      <a:srgbClr val="202122"/>
                    </a:solidFill>
                    <a:latin typeface="Arial" panose="020B0604020202020204" pitchFamily="34" charset="0"/>
                  </a:rPr>
                  <a:t> </a:t>
                </a:r>
                <a:r>
                  <a:rPr lang="zh-TW" altLang="en-US" b="0" i="0">
                    <a:solidFill>
                      <a:srgbClr val="333333"/>
                    </a:solidFill>
                    <a:effectLst/>
                    <a:latin typeface="Georgia" panose="02040502050405020303" pitchFamily="18" charset="0"/>
                  </a:rPr>
                  <a:t>讓每個樣本根據其邊界框的縱橫比定義自己的 </a:t>
                </a:r>
                <a:r>
                  <a:rPr lang="en-US" altLang="zh-TW" b="0" i="0">
                    <a:solidFill>
                      <a:srgbClr val="333333"/>
                    </a:solidFill>
                    <a:effectLst/>
                    <a:latin typeface="Georgia" panose="02040502050405020303" pitchFamily="18" charset="0"/>
                  </a:rPr>
                  <a:t>HOG </a:t>
                </a:r>
                <a:r>
                  <a:rPr lang="zh-TW" altLang="en-US" b="0" i="0">
                    <a:solidFill>
                      <a:srgbClr val="333333"/>
                    </a:solidFill>
                    <a:effectLst/>
                    <a:latin typeface="Georgia" panose="02040502050405020303" pitchFamily="18" charset="0"/>
                  </a:rPr>
                  <a:t>尺寸</a:t>
                </a:r>
                <a:endParaRPr lang="en-US" altLang="zh-TW" b="0" i="0">
                  <a:solidFill>
                    <a:srgbClr val="333333"/>
                  </a:solidFill>
                  <a:effectLst/>
                  <a:latin typeface="Georgia" panose="02040502050405020303" pitchFamily="18" charset="0"/>
                </a:endParaRPr>
              </a:p>
              <a:p>
                <a:pPr marL="0" indent="0">
                  <a:buNone/>
                </a:pPr>
                <a:r>
                  <a:rPr lang="zh-TW" altLang="en-US" i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 從不包含</a:t>
                </a:r>
                <a:r>
                  <a:rPr lang="zh-TW" altLang="en-US" b="0" i="0">
                    <a:solidFill>
                      <a:srgbClr val="333333"/>
                    </a:solidFill>
                    <a:effectLst/>
                    <a:latin typeface="Georgia" panose="02040502050405020303" pitchFamily="18" charset="0"/>
                  </a:rPr>
                  <a:t>樣本類別中任何物件的圖像中提取負視窗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E</m:t>
                        </m:r>
                      </m:sub>
                    </m:sSub>
                  </m:oMath>
                </a14:m>
                <a:r>
                  <a:rPr lang="zh-TW" altLang="en-US" i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，創建與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i="1" smtClean="0">
                            <a:latin typeface="Cambria Math" panose="02040503050406030204" pitchFamily="18" charset="0"/>
                          </a:rPr>
                          <m:t>X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E</m:t>
                        </m:r>
                      </m:sub>
                    </m:sSub>
                  </m:oMath>
                </a14:m>
                <a:r>
                  <a:rPr lang="zh-TW" altLang="en-US" i="0">
                    <a:solidFill>
                      <a:srgbClr val="202122"/>
                    </a:solidFill>
                    <a:effectLst/>
                    <a:latin typeface="Arial" panose="020B0604020202020204" pitchFamily="34" charset="0"/>
                  </a:rPr>
                  <a:t>尺寸相同負樣本</a:t>
                </a:r>
                <a:endParaRPr lang="en-US" altLang="zh-TW" i="0">
                  <a:solidFill>
                    <a:srgbClr val="202122"/>
                  </a:solidFill>
                  <a:effectLst/>
                  <a:latin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34704477-6689-6A2C-F8B3-6EB8DA14DC1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97280" y="1741460"/>
                <a:ext cx="10058400" cy="4023360"/>
              </a:xfrm>
              <a:blipFill>
                <a:blip r:embed="rId2"/>
                <a:stretch>
                  <a:fillRect l="-848" t="-18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69480797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6A2FB88B-8825-4F2B-427C-BF51F6539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>
                <a:latin typeface="Microsoft JhengHei"/>
                <a:ea typeface="Microsoft JhengHei"/>
              </a:rPr>
              <a:t>演算法描述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CFC8BA1-1BA3-CAE1-6C7E-22F50C19517D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r>
                  <a:rPr lang="zh-TW" altLang="en-US"/>
                  <a:t>使用 </a:t>
                </a:r>
                <a:r>
                  <a:rPr lang="en-US" altLang="zh-TW" err="1"/>
                  <a:t>LibSVM</a:t>
                </a:r>
                <a:r>
                  <a:rPr lang="en-US" altLang="zh-TW"/>
                  <a:t> </a:t>
                </a:r>
                <a:r>
                  <a:rPr lang="zh-TW" altLang="en-US"/>
                  <a:t>來訓練每個樣本的</a:t>
                </a:r>
                <a:r>
                  <a:rPr lang="en-US" altLang="zh-TW"/>
                  <a:t>w</a:t>
                </a:r>
              </a:p>
              <a:p>
                <a:r>
                  <a:rPr lang="zh-TW" altLang="en-US"/>
                  <a:t>對所有樣本使用正則化參數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r>
                  <a:rPr lang="en-US" altLang="zh-TW" i="1"/>
                  <a:t>=</a:t>
                </a:r>
                <a:r>
                  <a:rPr lang="en-US" altLang="zh-TW"/>
                  <a:t>0.5</a:t>
                </a:r>
                <a:r>
                  <a:rPr lang="zh-TW" altLang="en-US"/>
                  <a:t>，</a:t>
                </a:r>
                <a:r>
                  <a:rPr lang="en-US" altLang="zh-TW" i="1"/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𝐶</m:t>
                        </m:r>
                      </m:e>
                      <m:sub>
                        <m:r>
                          <a:rPr lang="en-US" altLang="zh-TW" i="1">
                            <a:latin typeface="Cambria Math" panose="02040503050406030204" pitchFamily="18" charset="0"/>
                          </a:rPr>
                          <m:t>2</m:t>
                        </m:r>
                      </m:sub>
                    </m:sSub>
                    <m:r>
                      <a:rPr lang="en-US" altLang="zh-TW" i="1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altLang="zh-TW"/>
                  <a:t>0.01</a:t>
                </a:r>
              </a:p>
              <a:p>
                <a:r>
                  <a:rPr lang="zh-TW" altLang="en-US"/>
                  <a:t>學習權重向量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altLang="zh-TW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W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n-US" altLang="zh-TW" i="1">
                            <a:latin typeface="Cambria Math" panose="02040503050406030204" pitchFamily="18" charset="0"/>
                          </a:rPr>
                          <m:t>E</m:t>
                        </m:r>
                      </m:sub>
                    </m:sSub>
                  </m:oMath>
                </a14:m>
                <a:r>
                  <a:rPr lang="en-US" altLang="zh-TW"/>
                  <a:t>:</a:t>
                </a:r>
              </a:p>
              <a:p>
                <a:endParaRPr lang="en-US" altLang="zh-TW"/>
              </a:p>
              <a:p>
                <a:endParaRPr lang="en-US" altLang="zh-TW"/>
              </a:p>
              <a:p>
                <a:pPr marL="0" indent="0">
                  <a:buNone/>
                </a:pPr>
                <a:r>
                  <a:rPr lang="en-US" altLang="zh-TW"/>
                  <a:t>the hinge loss function :</a:t>
                </a:r>
                <a:endParaRPr lang="zh-TW" altLang="en-US"/>
              </a:p>
            </p:txBody>
          </p:sp>
        </mc:Choice>
        <mc:Fallback xmlns="">
          <p:sp>
            <p:nvSpPr>
              <p:cNvPr id="3" name="內容版面配置區 2">
                <a:extLst>
                  <a:ext uri="{FF2B5EF4-FFF2-40B4-BE49-F238E27FC236}">
                    <a16:creationId xmlns:a16="http://schemas.microsoft.com/office/drawing/2014/main" id="{4CFC8BA1-1BA3-CAE1-6C7E-22F50C19517D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515" t="-1818"/>
                </a:stretch>
              </a:blipFill>
            </p:spPr>
            <p:txBody>
              <a:bodyPr/>
              <a:lstStyle/>
              <a:p>
                <a:r>
                  <a:rPr lang="zh-TW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圖片 6">
            <a:extLst>
              <a:ext uri="{FF2B5EF4-FFF2-40B4-BE49-F238E27FC236}">
                <a16:creationId xmlns:a16="http://schemas.microsoft.com/office/drawing/2014/main" id="{BD6A55AB-E1A4-0210-9D4E-F7FE72805B2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020915" y="3284874"/>
            <a:ext cx="7678222" cy="847843"/>
          </a:xfrm>
          <a:prstGeom prst="rect">
            <a:avLst/>
          </a:prstGeom>
        </p:spPr>
      </p:pic>
      <p:pic>
        <p:nvPicPr>
          <p:cNvPr id="9" name="圖片 8">
            <a:extLst>
              <a:ext uri="{FF2B5EF4-FFF2-40B4-BE49-F238E27FC236}">
                <a16:creationId xmlns:a16="http://schemas.microsoft.com/office/drawing/2014/main" id="{A0B809C7-60FE-7238-C883-DE287DE25E1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59629" y="4781800"/>
            <a:ext cx="3000794" cy="4382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9319551"/>
      </p:ext>
    </p:extLst>
  </p:cSld>
  <p:clrMapOvr>
    <a:masterClrMapping/>
  </p:clrMapOvr>
</p:sld>
</file>

<file path=ppt/theme/theme1.xml><?xml version="1.0" encoding="utf-8"?>
<a:theme xmlns:a="http://schemas.openxmlformats.org/drawingml/2006/main" name="回顧">
  <a:themeElements>
    <a:clrScheme name="回顧">
      <a:dk1>
        <a:srgbClr val="000000"/>
      </a:dk1>
      <a:lt1>
        <a:sysClr val="window" lastClr="FFFFFF"/>
      </a:lt1>
      <a:dk2>
        <a:srgbClr val="637052"/>
      </a:dk2>
      <a:lt2>
        <a:srgbClr val="CCDDEA"/>
      </a:lt2>
      <a:accent1>
        <a:srgbClr val="E48312"/>
      </a:accent1>
      <a:accent2>
        <a:srgbClr val="BD582C"/>
      </a:accent2>
      <a:accent3>
        <a:srgbClr val="865640"/>
      </a:accent3>
      <a:accent4>
        <a:srgbClr val="9B8357"/>
      </a:accent4>
      <a:accent5>
        <a:srgbClr val="C2BC80"/>
      </a:accent5>
      <a:accent6>
        <a:srgbClr val="94A088"/>
      </a:accent6>
      <a:hlink>
        <a:srgbClr val="2998E3"/>
      </a:hlink>
      <a:folHlink>
        <a:srgbClr val="8C8C8C"/>
      </a:folHlink>
    </a:clrScheme>
    <a:fontScheme name="回顧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回顧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shade val="92000"/>
                <a:satMod val="130000"/>
              </a:schemeClr>
            </a:gs>
            <a:gs pos="45000">
              <a:schemeClr val="phClr">
                <a:tint val="60000"/>
                <a:shade val="99000"/>
                <a:satMod val="120000"/>
              </a:schemeClr>
            </a:gs>
            <a:gs pos="100000">
              <a:schemeClr val="phClr">
                <a:tint val="55000"/>
                <a:satMod val="14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85000"/>
                <a:satMod val="130000"/>
              </a:schemeClr>
            </a:gs>
            <a:gs pos="34000">
              <a:schemeClr val="phClr">
                <a:shade val="87000"/>
                <a:satMod val="125000"/>
              </a:schemeClr>
            </a:gs>
            <a:gs pos="70000">
              <a:schemeClr val="phClr">
                <a:tint val="100000"/>
                <a:shade val="90000"/>
                <a:satMod val="130000"/>
              </a:schemeClr>
            </a:gs>
            <a:gs pos="100000">
              <a:schemeClr val="phClr">
                <a:tint val="100000"/>
                <a:shade val="100000"/>
                <a:satMod val="11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4445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9800000"/>
            </a:lightRig>
          </a:scene3d>
          <a:sp3d prstMaterial="flat">
            <a:bevelT w="25400" h="31750"/>
          </a:sp3d>
        </a:effectStyle>
      </a:effectStyleLst>
      <a:bgFillStyleLst>
        <a:solidFill>
          <a:schemeClr val="phClr"/>
        </a:solidFill>
        <a:solidFill>
          <a:schemeClr val="phClr">
            <a:tint val="90000"/>
            <a:shade val="97000"/>
            <a:satMod val="130000"/>
          </a:schemeClr>
        </a:solidFill>
        <a:gradFill rotWithShape="1">
          <a:gsLst>
            <a:gs pos="0">
              <a:schemeClr val="phClr">
                <a:tint val="96000"/>
                <a:shade val="99000"/>
                <a:satMod val="140000"/>
              </a:schemeClr>
            </a:gs>
            <a:gs pos="65000">
              <a:schemeClr val="phClr">
                <a:tint val="100000"/>
                <a:shade val="80000"/>
                <a:satMod val="130000"/>
              </a:schemeClr>
            </a:gs>
            <a:gs pos="100000">
              <a:schemeClr val="phClr">
                <a:tint val="100000"/>
                <a:shade val="48000"/>
                <a:satMod val="120000"/>
              </a:schemeClr>
            </a:gs>
          </a:gsLst>
          <a:lin ang="162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Retrospect" id="{5F128B03-DCCA-4EEB-AB3B-CF2899314A46}" vid="{3F1AAB62-24C6-49D2-8E01-B56FAC9A3DC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Retrospect</Template>
  <TotalTime>0</TotalTime>
  <Words>1794</Words>
  <Application>Microsoft Office PowerPoint</Application>
  <PresentationFormat>寬螢幕</PresentationFormat>
  <Paragraphs>116</Paragraphs>
  <Slides>34</Slides>
  <Notes>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34</vt:i4>
      </vt:variant>
    </vt:vector>
  </HeadingPairs>
  <TitlesOfParts>
    <vt:vector size="44" baseType="lpstr">
      <vt:lpstr>Microsoft JhengHei</vt:lpstr>
      <vt:lpstr>Microsoft JhengHei</vt:lpstr>
      <vt:lpstr>新細明體</vt:lpstr>
      <vt:lpstr>Arial</vt:lpstr>
      <vt:lpstr>Calibri</vt:lpstr>
      <vt:lpstr>Calibri Light</vt:lpstr>
      <vt:lpstr>Cambria Math</vt:lpstr>
      <vt:lpstr>Georgia</vt:lpstr>
      <vt:lpstr>Times New Roman</vt:lpstr>
      <vt:lpstr>回顧</vt:lpstr>
      <vt:lpstr>Object Detection SVM 第一組</vt:lpstr>
      <vt:lpstr>目錄</vt:lpstr>
      <vt:lpstr>研究動機</vt:lpstr>
      <vt:lpstr>研究動機</vt:lpstr>
      <vt:lpstr>研究動機</vt:lpstr>
      <vt:lpstr>方法概述</vt:lpstr>
      <vt:lpstr>演算法流程圖</vt:lpstr>
      <vt:lpstr>HOG特徵提取</vt:lpstr>
      <vt:lpstr>演算法描述</vt:lpstr>
      <vt:lpstr>校準機制</vt:lpstr>
      <vt:lpstr>實驗評估</vt:lpstr>
      <vt:lpstr>物件檢測(圖6)</vt:lpstr>
      <vt:lpstr>物件檢測</vt:lpstr>
      <vt:lpstr>物件檢測(表一)</vt:lpstr>
      <vt:lpstr>物件檢測</vt:lpstr>
      <vt:lpstr>關聯與元資料遷移</vt:lpstr>
      <vt:lpstr>一. 分割(圖7)</vt:lpstr>
      <vt:lpstr>二. 幾何估計</vt:lpstr>
      <vt:lpstr>二. 幾何估計(圖8)</vt:lpstr>
      <vt:lpstr>三. 3D模型遷移</vt:lpstr>
      <vt:lpstr>三. 3D模型遷移(圖9)</vt:lpstr>
      <vt:lpstr>四. 相關物件啟動</vt:lpstr>
      <vt:lpstr>四. 相關物件啟動(圖10)</vt:lpstr>
      <vt:lpstr>結論</vt:lpstr>
      <vt:lpstr>實作討論</vt:lpstr>
      <vt:lpstr>1.特徵提取</vt:lpstr>
      <vt:lpstr>2.Exampler SVM(1)</vt:lpstr>
      <vt:lpstr>2.Exampler SVM(2)</vt:lpstr>
      <vt:lpstr>3.hard sampler mining</vt:lpstr>
      <vt:lpstr>滑動窗口</vt:lpstr>
      <vt:lpstr>標記最佳檢測結果</vt:lpstr>
      <vt:lpstr>ex1</vt:lpstr>
      <vt:lpstr>ex2</vt:lpstr>
      <vt:lpstr>The End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Object Detection SVM 第一組</dc:title>
  <dc:creator>宣睿 彭</dc:creator>
  <cp:lastModifiedBy>benker</cp:lastModifiedBy>
  <cp:revision>78</cp:revision>
  <dcterms:created xsi:type="dcterms:W3CDTF">2025-06-02T14:32:44Z</dcterms:created>
  <dcterms:modified xsi:type="dcterms:W3CDTF">2025-11-23T03:16:49Z</dcterms:modified>
</cp:coreProperties>
</file>